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rels" ContentType="application/vnd.openxmlformats-package.relationships+xml"/>
  <Default Extension="wdp" ContentType="image/vnd.ms-photo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sldIdLst>
    <p:sldId id="256" r:id="rId2"/>
    <p:sldId id="263" r:id="rId3"/>
    <p:sldId id="271" r:id="rId4"/>
    <p:sldId id="272" r:id="rId5"/>
    <p:sldId id="301" r:id="rId6"/>
    <p:sldId id="264" r:id="rId7"/>
    <p:sldId id="278" r:id="rId8"/>
    <p:sldId id="302" r:id="rId9"/>
    <p:sldId id="318" r:id="rId10"/>
    <p:sldId id="286" r:id="rId11"/>
    <p:sldId id="315" r:id="rId12"/>
    <p:sldId id="303" r:id="rId13"/>
    <p:sldId id="305" r:id="rId14"/>
    <p:sldId id="266" r:id="rId15"/>
    <p:sldId id="287" r:id="rId16"/>
    <p:sldId id="309" r:id="rId17"/>
    <p:sldId id="311" r:id="rId18"/>
    <p:sldId id="312" r:id="rId19"/>
    <p:sldId id="313" r:id="rId20"/>
    <p:sldId id="319" r:id="rId21"/>
    <p:sldId id="314" r:id="rId22"/>
    <p:sldId id="267" r:id="rId23"/>
    <p:sldId id="293" r:id="rId24"/>
    <p:sldId id="304" r:id="rId25"/>
    <p:sldId id="270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A90B"/>
    <a:srgbClr val="D6722D"/>
    <a:srgbClr val="4472C4"/>
    <a:srgbClr val="D6AA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63"/>
    <p:restoredTop sz="94674"/>
  </p:normalViewPr>
  <p:slideViewPr>
    <p:cSldViewPr snapToGrid="0" snapToObjects="1">
      <p:cViewPr varScale="1">
        <p:scale>
          <a:sx n="124" d="100"/>
          <a:sy n="124" d="100"/>
        </p:scale>
        <p:origin x="856" y="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5FC9E9-5E67-2B4C-BE4D-29997A19E3BB}" type="datetimeFigureOut">
              <a:rPr lang="en-US" smtClean="0"/>
              <a:t>11/30/18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BC1A9B-EAC2-E841-915A-51CA31617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038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BC1A9B-EAC2-E841-915A-51CA31617DE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306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D564E-8B28-7044-902D-B0EB0CE8768C}" type="datetimeFigureOut">
              <a:rPr lang="en-US" smtClean="0"/>
              <a:t>11/30/18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AFADB-349F-6D41-B0E7-4AB9D5E70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1404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D564E-8B28-7044-902D-B0EB0CE8768C}" type="datetimeFigureOut">
              <a:rPr lang="en-US" smtClean="0"/>
              <a:t>11/30/18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AFADB-349F-6D41-B0E7-4AB9D5E70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86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D564E-8B28-7044-902D-B0EB0CE8768C}" type="datetimeFigureOut">
              <a:rPr lang="en-US" smtClean="0"/>
              <a:t>11/30/18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AFADB-349F-6D41-B0E7-4AB9D5E70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7807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D564E-8B28-7044-902D-B0EB0CE8768C}" type="datetimeFigureOut">
              <a:rPr lang="en-US" smtClean="0"/>
              <a:t>11/30/18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AFADB-349F-6D41-B0E7-4AB9D5E70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469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D564E-8B28-7044-902D-B0EB0CE8768C}" type="datetimeFigureOut">
              <a:rPr lang="en-US" smtClean="0"/>
              <a:t>11/30/18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AFADB-349F-6D41-B0E7-4AB9D5E70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320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D564E-8B28-7044-902D-B0EB0CE8768C}" type="datetimeFigureOut">
              <a:rPr lang="en-US" smtClean="0"/>
              <a:t>11/30/18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AFADB-349F-6D41-B0E7-4AB9D5E70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7599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D564E-8B28-7044-902D-B0EB0CE8768C}" type="datetimeFigureOut">
              <a:rPr lang="en-US" smtClean="0"/>
              <a:t>11/30/18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AFADB-349F-6D41-B0E7-4AB9D5E70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706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D564E-8B28-7044-902D-B0EB0CE8768C}" type="datetimeFigureOut">
              <a:rPr lang="en-US" smtClean="0"/>
              <a:t>11/30/18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AFADB-349F-6D41-B0E7-4AB9D5E70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125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D564E-8B28-7044-902D-B0EB0CE8768C}" type="datetimeFigureOut">
              <a:rPr lang="en-US" smtClean="0"/>
              <a:t>11/30/18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AFADB-349F-6D41-B0E7-4AB9D5E70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523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D564E-8B28-7044-902D-B0EB0CE8768C}" type="datetimeFigureOut">
              <a:rPr lang="en-US" smtClean="0"/>
              <a:t>11/30/18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AFADB-349F-6D41-B0E7-4AB9D5E70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01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D564E-8B28-7044-902D-B0EB0CE8768C}" type="datetimeFigureOut">
              <a:rPr lang="en-US" smtClean="0"/>
              <a:t>11/30/18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AFADB-349F-6D41-B0E7-4AB9D5E70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009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5D564E-8B28-7044-902D-B0EB0CE8768C}" type="datetimeFigureOut">
              <a:rPr lang="en-US" smtClean="0"/>
              <a:t>11/30/18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FAFADB-349F-6D41-B0E7-4AB9D5E70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40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4" Type="http://schemas.openxmlformats.org/officeDocument/2006/relationships/image" Target="../media/image14.tiff"/><Relationship Id="rId5" Type="http://schemas.openxmlformats.org/officeDocument/2006/relationships/image" Target="../media/image15.png"/><Relationship Id="rId6" Type="http://schemas.microsoft.com/office/2007/relationships/hdphoto" Target="../media/hdphoto1.wdp"/><Relationship Id="rId7" Type="http://schemas.openxmlformats.org/officeDocument/2006/relationships/image" Target="../media/image16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4" Type="http://schemas.openxmlformats.org/officeDocument/2006/relationships/image" Target="../media/image18.tiff"/><Relationship Id="rId5" Type="http://schemas.openxmlformats.org/officeDocument/2006/relationships/image" Target="../media/image19.png"/><Relationship Id="rId6" Type="http://schemas.microsoft.com/office/2007/relationships/hdphoto" Target="../media/hdphoto2.wdp"/><Relationship Id="rId7" Type="http://schemas.openxmlformats.org/officeDocument/2006/relationships/image" Target="../media/image20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4" Type="http://schemas.openxmlformats.org/officeDocument/2006/relationships/image" Target="../media/image22.tiff"/><Relationship Id="rId5" Type="http://schemas.openxmlformats.org/officeDocument/2006/relationships/image" Target="../media/image23.png"/><Relationship Id="rId6" Type="http://schemas.microsoft.com/office/2007/relationships/hdphoto" Target="../media/hdphoto3.wdp"/><Relationship Id="rId7" Type="http://schemas.openxmlformats.org/officeDocument/2006/relationships/image" Target="../media/image24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4" Type="http://schemas.openxmlformats.org/officeDocument/2006/relationships/image" Target="../media/image26.tiff"/><Relationship Id="rId5" Type="http://schemas.openxmlformats.org/officeDocument/2006/relationships/image" Target="../media/image27.png"/><Relationship Id="rId6" Type="http://schemas.microsoft.com/office/2007/relationships/hdphoto" Target="../media/hdphoto4.wdp"/><Relationship Id="rId7" Type="http://schemas.openxmlformats.org/officeDocument/2006/relationships/image" Target="../media/image28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jpg"/><Relationship Id="rId5" Type="http://schemas.openxmlformats.org/officeDocument/2006/relationships/image" Target="../media/image31.jpg"/><Relationship Id="rId6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microsoft.com/office/2007/relationships/hdphoto" Target="../media/hdphoto5.wdp"/><Relationship Id="rId5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Relationship Id="rId3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Relationship Id="rId3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Relationship Id="rId3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2002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3540" y="2150070"/>
            <a:ext cx="5126096" cy="705716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1500" spc="3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Életkor</a:t>
            </a:r>
            <a:r>
              <a:rPr lang="en-US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megerősítés</a:t>
            </a:r>
            <a:r>
              <a:rPr lang="en-US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1500" spc="3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Figyelmeztetés</a:t>
            </a:r>
            <a:r>
              <a:rPr lang="en-US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 a </a:t>
            </a:r>
            <a:r>
              <a:rPr lang="en-US" sz="1500" spc="3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szerencsejáték</a:t>
            </a:r>
            <a:r>
              <a:rPr lang="en-US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ártalmaira</a:t>
            </a:r>
            <a:endParaRPr lang="en-US" sz="1500" spc="300" dirty="0">
              <a:solidFill>
                <a:schemeClr val="bg1">
                  <a:lumMod val="7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  <a:p>
            <a:pPr>
              <a:lnSpc>
                <a:spcPct val="150000"/>
              </a:lnSpc>
            </a:pPr>
            <a:r>
              <a:rPr lang="en-US" sz="1500" spc="3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Játékosvédelmi</a:t>
            </a:r>
            <a:r>
              <a:rPr lang="en-US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tájékoztató</a:t>
            </a:r>
            <a:endParaRPr lang="en-US" sz="1500" spc="300" dirty="0">
              <a:solidFill>
                <a:schemeClr val="bg1">
                  <a:lumMod val="7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  <a:p>
            <a:pPr>
              <a:lnSpc>
                <a:spcPct val="150000"/>
              </a:lnSpc>
            </a:pPr>
            <a:r>
              <a:rPr lang="en-US" sz="1500" spc="3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Játékosvédelmi</a:t>
            </a:r>
            <a:r>
              <a:rPr lang="en-US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zöld</a:t>
            </a:r>
            <a:r>
              <a:rPr lang="en-US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szám</a:t>
            </a:r>
            <a:endParaRPr lang="en-US" sz="1500" spc="300" dirty="0">
              <a:solidFill>
                <a:schemeClr val="bg1">
                  <a:lumMod val="7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  <a:p>
            <a:pPr>
              <a:lnSpc>
                <a:spcPct val="150000"/>
              </a:lnSpc>
            </a:pPr>
            <a:r>
              <a:rPr lang="en-US" sz="1500" spc="3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Regisztráció</a:t>
            </a:r>
            <a:r>
              <a:rPr lang="en-US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esetén</a:t>
            </a:r>
            <a:r>
              <a:rPr lang="en-US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születési</a:t>
            </a:r>
            <a:r>
              <a:rPr lang="en-US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dátum</a:t>
            </a:r>
            <a:endParaRPr lang="en-US" sz="1500" spc="300" dirty="0">
              <a:solidFill>
                <a:schemeClr val="bg1">
                  <a:lumMod val="7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  <a:p>
            <a:pPr>
              <a:lnSpc>
                <a:spcPct val="150000"/>
              </a:lnSpc>
            </a:pPr>
            <a:r>
              <a:rPr lang="en-US" sz="1500" spc="3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Személyazonosság</a:t>
            </a:r>
            <a:r>
              <a:rPr lang="en-US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ellenőrzése</a:t>
            </a:r>
            <a:endParaRPr lang="en-US" sz="1500" spc="300" dirty="0">
              <a:solidFill>
                <a:schemeClr val="bg1">
                  <a:lumMod val="7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4433540" y="522322"/>
            <a:ext cx="10515600" cy="1325563"/>
          </a:xfrm>
        </p:spPr>
        <p:txBody>
          <a:bodyPr>
            <a:normAutofit/>
          </a:bodyPr>
          <a:lstStyle/>
          <a:p>
            <a:r>
              <a:rPr lang="hu-HU" sz="3600" spc="200" dirty="0">
                <a:solidFill>
                  <a:schemeClr val="bg1"/>
                </a:solidFill>
                <a:latin typeface="Roboto Light" charset="0"/>
                <a:ea typeface="Roboto Light" charset="0"/>
                <a:cs typeface="Roboto Light" charset="0"/>
              </a:rPr>
              <a:t>Játékosvédelmi elemek</a:t>
            </a:r>
            <a:endParaRPr lang="en-US" sz="3600" spc="200" dirty="0">
              <a:solidFill>
                <a:schemeClr val="bg1"/>
              </a:solidFill>
              <a:latin typeface="Roboto Light" charset="0"/>
              <a:ea typeface="Roboto Light" charset="0"/>
              <a:cs typeface="Robo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0348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2"/>
          <p:cNvSpPr txBox="1">
            <a:spLocks/>
          </p:cNvSpPr>
          <p:nvPr/>
        </p:nvSpPr>
        <p:spPr>
          <a:xfrm>
            <a:off x="4343483" y="512618"/>
            <a:ext cx="7183496" cy="69511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/>
              <a:buNone/>
            </a:pPr>
            <a:endParaRPr lang="hu-HU" sz="1500" b="1" spc="300" dirty="0">
              <a:solidFill>
                <a:schemeClr val="bg1">
                  <a:lumMod val="9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  <a:p>
            <a:pPr marL="0" indent="0">
              <a:lnSpc>
                <a:spcPct val="150000"/>
              </a:lnSpc>
              <a:buFont typeface="Arial"/>
              <a:buNone/>
            </a:pPr>
            <a:r>
              <a:rPr lang="hu-HU" sz="1500" b="1" spc="300" dirty="0">
                <a:solidFill>
                  <a:schemeClr val="bg1">
                    <a:lumMod val="95000"/>
                  </a:schemeClr>
                </a:solidFill>
                <a:latin typeface="Roboto" charset="0"/>
                <a:ea typeface="Roboto" charset="0"/>
                <a:cs typeface="Roboto" charset="0"/>
              </a:rPr>
              <a:t>SÉRÜLÉKENY JÁTÉKOS VÉDELME</a:t>
            </a:r>
          </a:p>
          <a:p>
            <a:pPr>
              <a:lnSpc>
                <a:spcPct val="150000"/>
              </a:lnSpc>
            </a:pPr>
            <a:r>
              <a:rPr lang="en-US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SZF </a:t>
            </a:r>
            <a:r>
              <a:rPr lang="en-US" sz="1500" spc="3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sérülékeny</a:t>
            </a:r>
            <a:r>
              <a:rPr lang="en-US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adatbázis</a:t>
            </a:r>
            <a:r>
              <a:rPr lang="en-US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ellenőrzés</a:t>
            </a:r>
            <a:r>
              <a:rPr lang="en-US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minden</a:t>
            </a:r>
            <a:r>
              <a:rPr lang="en-US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belépésnél</a:t>
            </a:r>
            <a:endParaRPr lang="en-US" sz="1500" spc="300" dirty="0">
              <a:solidFill>
                <a:schemeClr val="bg1">
                  <a:lumMod val="7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  <a:p>
            <a:pPr>
              <a:lnSpc>
                <a:spcPct val="150000"/>
              </a:lnSpc>
            </a:pPr>
            <a:r>
              <a:rPr lang="en-US" sz="1500" spc="3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Találat</a:t>
            </a:r>
            <a:r>
              <a:rPr lang="en-US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esetén</a:t>
            </a:r>
            <a:r>
              <a:rPr lang="en-US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belépés</a:t>
            </a:r>
            <a:r>
              <a:rPr lang="en-US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megtagadása</a:t>
            </a:r>
            <a:r>
              <a:rPr lang="en-US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, </a:t>
            </a:r>
            <a:r>
              <a:rPr lang="en-US" sz="1500" spc="3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tájékoztatás</a:t>
            </a:r>
            <a:r>
              <a:rPr lang="en-US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 </a:t>
            </a:r>
          </a:p>
          <a:p>
            <a:pPr>
              <a:lnSpc>
                <a:spcPct val="150000"/>
              </a:lnSpc>
            </a:pPr>
            <a:endParaRPr lang="en-US" sz="1500" spc="300" dirty="0">
              <a:solidFill>
                <a:schemeClr val="bg1">
                  <a:lumMod val="7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hu-HU" sz="1500" b="1" spc="300" dirty="0">
                <a:solidFill>
                  <a:schemeClr val="bg1">
                    <a:lumMod val="95000"/>
                  </a:schemeClr>
                </a:solidFill>
                <a:latin typeface="Roboto" charset="0"/>
                <a:ea typeface="Roboto" charset="0"/>
                <a:cs typeface="Roboto" charset="0"/>
              </a:rPr>
              <a:t>SÉRÜLÉKENYNEK NEM MINŐSÜLŐ JÁTÉKOSOK VÉDELME</a:t>
            </a:r>
          </a:p>
          <a:p>
            <a:pPr>
              <a:lnSpc>
                <a:spcPct val="150000"/>
              </a:lnSpc>
            </a:pPr>
            <a:r>
              <a:rPr lang="en-US" sz="1500" spc="3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Önkizárás</a:t>
            </a:r>
            <a:r>
              <a:rPr lang="en-US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lehetőség</a:t>
            </a:r>
            <a:r>
              <a:rPr lang="en-US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1500" spc="3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Önkorlátozó</a:t>
            </a:r>
            <a:r>
              <a:rPr lang="en-US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intézkedések</a:t>
            </a:r>
            <a:r>
              <a:rPr lang="en-US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: </a:t>
            </a:r>
            <a:r>
              <a:rPr lang="en-US" sz="1500" spc="3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veszteség</a:t>
            </a:r>
            <a:r>
              <a:rPr lang="en-US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, </a:t>
            </a:r>
            <a:r>
              <a:rPr lang="en-US" sz="1500" spc="3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tét</a:t>
            </a:r>
            <a:r>
              <a:rPr lang="en-US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, </a:t>
            </a:r>
            <a:r>
              <a:rPr lang="en-US" sz="1500" spc="3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idő</a:t>
            </a:r>
            <a:r>
              <a:rPr lang="en-US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, </a:t>
            </a:r>
            <a:r>
              <a:rPr lang="en-US" sz="1500" spc="3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befizetés</a:t>
            </a:r>
            <a:r>
              <a:rPr lang="en-US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 (</a:t>
            </a:r>
            <a:r>
              <a:rPr lang="en-US" sz="1500" spc="3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eseti</a:t>
            </a:r>
            <a:r>
              <a:rPr lang="en-US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és</a:t>
            </a:r>
            <a:r>
              <a:rPr lang="en-US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összes</a:t>
            </a:r>
            <a:r>
              <a:rPr lang="en-US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sz="1500" spc="3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Nincs</a:t>
            </a:r>
            <a:r>
              <a:rPr lang="en-US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visszavonási</a:t>
            </a:r>
            <a:r>
              <a:rPr lang="en-US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, </a:t>
            </a:r>
            <a:r>
              <a:rPr lang="en-US" sz="1500" spc="3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csak</a:t>
            </a:r>
            <a:r>
              <a:rPr lang="en-US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szigorítási</a:t>
            </a:r>
            <a:r>
              <a:rPr lang="en-US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lehetőség</a:t>
            </a:r>
            <a:endParaRPr lang="en-US" sz="1500" spc="300" dirty="0">
              <a:solidFill>
                <a:schemeClr val="bg1">
                  <a:lumMod val="7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  <a:p>
            <a:pPr>
              <a:lnSpc>
                <a:spcPct val="150000"/>
              </a:lnSpc>
            </a:pPr>
            <a:r>
              <a:rPr lang="en-US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Reality check (60 </a:t>
            </a:r>
            <a:r>
              <a:rPr lang="en-US" sz="1500" spc="3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percenként</a:t>
            </a:r>
            <a:r>
              <a:rPr lang="hu-HU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 automatikusan</a:t>
            </a:r>
            <a:r>
              <a:rPr lang="en-US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42500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486" y="276233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hu-HU" sz="3600" spc="300" dirty="0">
                <a:solidFill>
                  <a:srgbClr val="D6A90B"/>
                </a:solidFill>
                <a:latin typeface="Roboto Light" charset="0"/>
                <a:ea typeface="Roboto Light" charset="0"/>
                <a:cs typeface="Roboto Light" charset="0"/>
              </a:rPr>
              <a:t>BEFIZETÉS ÉS KIFIZETÉS</a:t>
            </a:r>
            <a:endParaRPr lang="en-US" sz="3600" spc="300" dirty="0">
              <a:solidFill>
                <a:srgbClr val="D6A90B"/>
              </a:solidFill>
              <a:latin typeface="Roboto Light" charset="0"/>
              <a:ea typeface="Roboto Light" charset="0"/>
              <a:cs typeface="Robo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8432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24975" y="62762"/>
            <a:ext cx="7016578" cy="702945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endParaRPr lang="hu-HU" sz="1500" b="1" spc="300" dirty="0">
              <a:solidFill>
                <a:schemeClr val="bg1">
                  <a:lumMod val="9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hu-HU" sz="1500" b="1" spc="300" dirty="0">
                <a:solidFill>
                  <a:schemeClr val="bg1">
                    <a:lumMod val="95000"/>
                  </a:schemeClr>
                </a:solidFill>
                <a:latin typeface="Roboto" charset="0"/>
                <a:ea typeface="Roboto" charset="0"/>
                <a:cs typeface="Roboto" charset="0"/>
              </a:rPr>
              <a:t>BEFIZETÉS</a:t>
            </a:r>
          </a:p>
          <a:p>
            <a:pPr>
              <a:lnSpc>
                <a:spcPct val="150000"/>
              </a:lnSpc>
            </a:pPr>
            <a:r>
              <a:rPr lang="hu-HU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B</a:t>
            </a:r>
            <a:r>
              <a:rPr lang="hu-HU" sz="1500" spc="300" dirty="0" smtClean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anki utalás</a:t>
            </a:r>
            <a:endParaRPr lang="en-US" sz="1500" spc="300" dirty="0" smtClean="0">
              <a:solidFill>
                <a:schemeClr val="bg1">
                  <a:lumMod val="7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  <a:p>
            <a:pPr>
              <a:lnSpc>
                <a:spcPct val="150000"/>
              </a:lnSpc>
            </a:pPr>
            <a:r>
              <a:rPr lang="en-US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B</a:t>
            </a:r>
            <a:r>
              <a:rPr lang="hu-HU" sz="1500" spc="300" dirty="0" smtClean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ankkártyás fizetés </a:t>
            </a:r>
            <a:r>
              <a:rPr lang="hu-HU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(OTP Simple Pay, K&amp;H)</a:t>
            </a:r>
          </a:p>
          <a:p>
            <a:pPr>
              <a:lnSpc>
                <a:spcPct val="150000"/>
              </a:lnSpc>
            </a:pPr>
            <a:r>
              <a:rPr lang="en-US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E</a:t>
            </a:r>
            <a:r>
              <a:rPr lang="hu-HU" sz="1500" spc="300" dirty="0" smtClean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-pénztárcák (Skrill, Neteller)</a:t>
            </a:r>
          </a:p>
          <a:p>
            <a:pPr>
              <a:lnSpc>
                <a:spcPct val="150000"/>
              </a:lnSpc>
            </a:pPr>
            <a:r>
              <a:rPr lang="hu-HU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P</a:t>
            </a:r>
            <a:r>
              <a:rPr lang="hu-HU" sz="1500" spc="300" dirty="0" smtClean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repaid kártya (PaySafeCard)</a:t>
            </a:r>
          </a:p>
          <a:p>
            <a:pPr>
              <a:lnSpc>
                <a:spcPct val="150000"/>
              </a:lnSpc>
            </a:pPr>
            <a:r>
              <a:rPr lang="en-US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M</a:t>
            </a:r>
            <a:r>
              <a:rPr lang="hu-HU" sz="1500" spc="300" dirty="0" smtClean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obil fizetés (Dimoco)</a:t>
            </a:r>
          </a:p>
          <a:p>
            <a:pPr>
              <a:lnSpc>
                <a:spcPct val="150000"/>
              </a:lnSpc>
            </a:pPr>
            <a:r>
              <a:rPr lang="en-US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K</a:t>
            </a:r>
            <a:r>
              <a:rPr lang="hu-HU" sz="1500" spc="300" dirty="0" smtClean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észpénz (földi kaszinók) </a:t>
            </a:r>
            <a:endParaRPr lang="hu-HU" sz="1500" spc="300" dirty="0">
              <a:solidFill>
                <a:schemeClr val="bg1">
                  <a:lumMod val="7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hu-HU" sz="1500" b="1" spc="300" dirty="0">
              <a:solidFill>
                <a:schemeClr val="bg1">
                  <a:lumMod val="9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hu-HU" sz="1500" b="1" spc="300" dirty="0">
                <a:solidFill>
                  <a:schemeClr val="bg1">
                    <a:lumMod val="95000"/>
                  </a:schemeClr>
                </a:solidFill>
                <a:latin typeface="Roboto" charset="0"/>
                <a:ea typeface="Roboto" charset="0"/>
                <a:cs typeface="Roboto" charset="0"/>
              </a:rPr>
              <a:t>KIFIZETÉS</a:t>
            </a:r>
          </a:p>
          <a:p>
            <a:pPr>
              <a:lnSpc>
                <a:spcPct val="150000"/>
              </a:lnSpc>
            </a:pPr>
            <a:r>
              <a:rPr lang="en-US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E</a:t>
            </a:r>
            <a:r>
              <a:rPr lang="hu-HU" sz="1500" spc="300" dirty="0" smtClean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-</a:t>
            </a:r>
            <a:r>
              <a:rPr lang="hu-HU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pénztárcák (Skrill, Neteller</a:t>
            </a:r>
            <a:r>
              <a:rPr lang="hu-HU" sz="1500" spc="300" dirty="0" smtClean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)</a:t>
            </a:r>
            <a:endParaRPr lang="hu-HU" sz="1500" spc="300" dirty="0">
              <a:solidFill>
                <a:schemeClr val="bg1">
                  <a:lumMod val="7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  <a:p>
            <a:pPr>
              <a:lnSpc>
                <a:spcPct val="150000"/>
              </a:lnSpc>
            </a:pPr>
            <a:r>
              <a:rPr lang="hu-HU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B</a:t>
            </a:r>
            <a:r>
              <a:rPr lang="hu-HU" sz="1500" spc="300" dirty="0" smtClean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anki </a:t>
            </a:r>
            <a:r>
              <a:rPr lang="hu-HU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utalás</a:t>
            </a:r>
          </a:p>
          <a:p>
            <a:pPr>
              <a:lnSpc>
                <a:spcPct val="150000"/>
              </a:lnSpc>
            </a:pPr>
            <a:r>
              <a:rPr lang="en-US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K</a:t>
            </a:r>
            <a:r>
              <a:rPr lang="hu-HU" sz="1500" spc="300" dirty="0" smtClean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észpénz </a:t>
            </a:r>
            <a:r>
              <a:rPr lang="hu-HU" sz="15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(földi kaszinók</a:t>
            </a:r>
            <a:r>
              <a:rPr lang="hu-HU" sz="1500" spc="300" dirty="0" smtClean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)</a:t>
            </a:r>
            <a:endParaRPr lang="hu-HU" sz="1500" spc="300" dirty="0">
              <a:solidFill>
                <a:schemeClr val="bg1">
                  <a:lumMod val="7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</p:txBody>
      </p:sp>
      <p:pic>
        <p:nvPicPr>
          <p:cNvPr id="4" name="Picture 3" descr="payment_logo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01" y="172522"/>
            <a:ext cx="35496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348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486" y="276233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spc="300" dirty="0">
                <a:solidFill>
                  <a:srgbClr val="D6A90B"/>
                </a:solidFill>
                <a:latin typeface="Roboto Light" charset="0"/>
                <a:ea typeface="Roboto Light" charset="0"/>
                <a:cs typeface="Roboto Light" charset="0"/>
              </a:rPr>
              <a:t>J</a:t>
            </a:r>
            <a:r>
              <a:rPr lang="hu-HU" sz="3600" spc="300" dirty="0">
                <a:solidFill>
                  <a:srgbClr val="D6A90B"/>
                </a:solidFill>
                <a:latin typeface="Roboto Light" charset="0"/>
                <a:ea typeface="Roboto Light" charset="0"/>
                <a:cs typeface="Roboto Light" charset="0"/>
              </a:rPr>
              <a:t>ÁTÉK</a:t>
            </a:r>
            <a:r>
              <a:rPr lang="en-US" sz="3600" spc="300" dirty="0">
                <a:solidFill>
                  <a:srgbClr val="D6A90B"/>
                </a:solidFill>
                <a:latin typeface="Roboto Light" charset="0"/>
                <a:ea typeface="Roboto Light" charset="0"/>
                <a:cs typeface="Roboto Light" charset="0"/>
              </a:rPr>
              <a:t>OK</a:t>
            </a:r>
          </a:p>
        </p:txBody>
      </p:sp>
    </p:spTree>
    <p:extLst>
      <p:ext uri="{BB962C8B-B14F-4D97-AF65-F5344CB8AC3E}">
        <p14:creationId xmlns:p14="http://schemas.microsoft.com/office/powerpoint/2010/main" val="1397799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9557" y="1417009"/>
            <a:ext cx="5176838" cy="1020227"/>
          </a:xfrm>
        </p:spPr>
        <p:txBody>
          <a:bodyPr>
            <a:normAutofit/>
          </a:bodyPr>
          <a:lstStyle/>
          <a:p>
            <a:r>
              <a:rPr lang="hu-HU" sz="3600" spc="300" dirty="0">
                <a:solidFill>
                  <a:schemeClr val="bg1"/>
                </a:solidFill>
                <a:latin typeface="Roboto Light" charset="0"/>
                <a:ea typeface="Roboto Light" charset="0"/>
                <a:cs typeface="Roboto Light" charset="0"/>
              </a:rPr>
              <a:t>Játékok</a:t>
            </a:r>
            <a:endParaRPr lang="en-US" sz="3600" spc="300" dirty="0">
              <a:solidFill>
                <a:schemeClr val="bg1"/>
              </a:solidFill>
              <a:latin typeface="Roboto Light" charset="0"/>
              <a:ea typeface="Roboto Light" charset="0"/>
              <a:cs typeface="Roboto Light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80169" y="5025627"/>
            <a:ext cx="5176838" cy="1309044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1600" b="1" spc="300" dirty="0">
                <a:solidFill>
                  <a:schemeClr val="bg1">
                    <a:lumMod val="95000"/>
                  </a:schemeClr>
                </a:solidFill>
                <a:latin typeface="Roboto" charset="0"/>
                <a:ea typeface="Roboto" charset="0"/>
                <a:cs typeface="Roboto" charset="0"/>
              </a:rPr>
              <a:t>RNG ALAPÚ JÁTÉKOK:</a:t>
            </a:r>
            <a:r>
              <a:rPr lang="hu-HU" sz="1600" b="1" spc="300" dirty="0">
                <a:solidFill>
                  <a:schemeClr val="bg1">
                    <a:lumMod val="95000"/>
                  </a:schemeClr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br>
              <a:rPr lang="hu-HU" sz="1600" b="1" spc="300" dirty="0">
                <a:solidFill>
                  <a:schemeClr val="bg1">
                    <a:lumMod val="95000"/>
                  </a:schemeClr>
                </a:solidFill>
                <a:latin typeface="Roboto" charset="0"/>
                <a:ea typeface="Roboto" charset="0"/>
                <a:cs typeface="Roboto" charset="0"/>
              </a:rPr>
            </a:br>
            <a:r>
              <a:rPr lang="hu-HU" sz="1600" spc="3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Greentube</a:t>
            </a:r>
            <a:r>
              <a:rPr lang="hu-HU" sz="16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 (</a:t>
            </a:r>
            <a:r>
              <a:rPr lang="hu-HU" sz="1600" spc="3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Novomatic</a:t>
            </a:r>
            <a:r>
              <a:rPr lang="hu-HU" sz="16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), </a:t>
            </a:r>
            <a:r>
              <a:rPr lang="hu-HU" sz="1600" spc="3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IsoftBet</a:t>
            </a:r>
            <a:r>
              <a:rPr lang="hu-HU" sz="16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, </a:t>
            </a:r>
            <a:r>
              <a:rPr lang="hu-HU" sz="1600" spc="3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Microgaming</a:t>
            </a:r>
            <a:r>
              <a:rPr lang="hu-HU" sz="16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, </a:t>
            </a:r>
            <a:r>
              <a:rPr lang="hu-HU" sz="1600" spc="300" dirty="0" err="1" smtClean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Play’n’Go</a:t>
            </a:r>
            <a:r>
              <a:rPr lang="hu-HU" sz="1600" spc="300" dirty="0" smtClean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, </a:t>
            </a:r>
            <a:r>
              <a:rPr lang="hu-HU" sz="1600" spc="300" dirty="0" err="1" smtClean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Habanero</a:t>
            </a:r>
            <a:r>
              <a:rPr lang="en-US" sz="1600" spc="300" dirty="0" smtClean="0">
                <a:solidFill>
                  <a:schemeClr val="bg1">
                    <a:lumMod val="75000"/>
                  </a:schemeClr>
                </a:solidFill>
                <a:effectLst/>
                <a:latin typeface="Roboto" charset="0"/>
                <a:ea typeface="Roboto" charset="0"/>
                <a:cs typeface="Roboto" charset="0"/>
              </a:rPr>
              <a:t> </a:t>
            </a:r>
            <a:endParaRPr lang="en-US" sz="1600" spc="300" dirty="0">
              <a:solidFill>
                <a:schemeClr val="bg1">
                  <a:lumMod val="7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7920037" y="5222949"/>
            <a:ext cx="5176838" cy="13090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/>
              <a:buNone/>
            </a:pPr>
            <a:r>
              <a:rPr lang="hu-HU" sz="1600" b="1" spc="300" dirty="0">
                <a:solidFill>
                  <a:schemeClr val="bg1">
                    <a:lumMod val="95000"/>
                  </a:schemeClr>
                </a:solidFill>
                <a:latin typeface="Roboto" charset="0"/>
                <a:ea typeface="Roboto" charset="0"/>
                <a:cs typeface="Roboto" charset="0"/>
              </a:rPr>
              <a:t>LIVE GAMES, </a:t>
            </a:r>
            <a:br>
              <a:rPr lang="hu-HU" sz="1600" b="1" spc="300" dirty="0">
                <a:solidFill>
                  <a:schemeClr val="bg1">
                    <a:lumMod val="95000"/>
                  </a:schemeClr>
                </a:solidFill>
                <a:latin typeface="Roboto" charset="0"/>
                <a:ea typeface="Roboto" charset="0"/>
                <a:cs typeface="Roboto" charset="0"/>
              </a:rPr>
            </a:br>
            <a:r>
              <a:rPr lang="hu-HU" sz="1600" b="1" spc="300" dirty="0">
                <a:solidFill>
                  <a:schemeClr val="bg1">
                    <a:lumMod val="95000"/>
                  </a:schemeClr>
                </a:solidFill>
                <a:latin typeface="Roboto" charset="0"/>
                <a:ea typeface="Roboto" charset="0"/>
                <a:cs typeface="Roboto" charset="0"/>
              </a:rPr>
              <a:t>STÚDIÓJÁTÉKOK: </a:t>
            </a:r>
            <a:r>
              <a:rPr lang="hu-HU" sz="1600" spc="3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Ezugi</a:t>
            </a:r>
            <a:endParaRPr lang="en-US" sz="1600" spc="300" dirty="0">
              <a:solidFill>
                <a:schemeClr val="bg1">
                  <a:lumMod val="7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789557" y="5222949"/>
            <a:ext cx="914400" cy="914400"/>
            <a:chOff x="2969419" y="3148860"/>
            <a:chExt cx="914400" cy="914400"/>
          </a:xfrm>
        </p:grpSpPr>
        <p:sp>
          <p:nvSpPr>
            <p:cNvPr id="6" name="Oval 5"/>
            <p:cNvSpPr/>
            <p:nvPr/>
          </p:nvSpPr>
          <p:spPr>
            <a:xfrm>
              <a:off x="2969419" y="3148860"/>
              <a:ext cx="914400" cy="914400"/>
            </a:xfrm>
            <a:prstGeom prst="ellipse">
              <a:avLst/>
            </a:prstGeom>
            <a:solidFill>
              <a:srgbClr val="D6A9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250487" y="3356298"/>
              <a:ext cx="38664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Roboto" charset="0"/>
                  <a:ea typeface="Roboto" charset="0"/>
                  <a:cs typeface="Roboto" charset="0"/>
                </a:rPr>
                <a:t>1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6830788" y="5197082"/>
            <a:ext cx="914400" cy="914400"/>
            <a:chOff x="5100638" y="3156639"/>
            <a:chExt cx="914400" cy="914400"/>
          </a:xfrm>
        </p:grpSpPr>
        <p:sp>
          <p:nvSpPr>
            <p:cNvPr id="7" name="Oval 6"/>
            <p:cNvSpPr/>
            <p:nvPr/>
          </p:nvSpPr>
          <p:spPr>
            <a:xfrm>
              <a:off x="5100638" y="3156639"/>
              <a:ext cx="914400" cy="914400"/>
            </a:xfrm>
            <a:prstGeom prst="ellipse">
              <a:avLst/>
            </a:prstGeom>
            <a:solidFill>
              <a:srgbClr val="D6A9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364516" y="3361732"/>
              <a:ext cx="38664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Roboto" charset="0"/>
                  <a:ea typeface="Roboto" charset="0"/>
                  <a:cs typeface="Roboto" charset="0"/>
                </a:rPr>
                <a:t>2</a:t>
              </a:r>
            </a:p>
          </p:txBody>
        </p:sp>
      </p:grpSp>
      <p:sp>
        <p:nvSpPr>
          <p:cNvPr id="12" name="Oval 5"/>
          <p:cNvSpPr/>
          <p:nvPr/>
        </p:nvSpPr>
        <p:spPr>
          <a:xfrm>
            <a:off x="2608224" y="2330985"/>
            <a:ext cx="2144950" cy="2221416"/>
          </a:xfrm>
          <a:prstGeom prst="ellipse">
            <a:avLst/>
          </a:prstGeom>
          <a:noFill/>
          <a:ln w="47625">
            <a:solidFill>
              <a:srgbClr val="D6A9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2782485" y="2802215"/>
            <a:ext cx="1796427" cy="142415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/>
              <a:buNone/>
            </a:pPr>
            <a:r>
              <a:rPr lang="hu-HU" sz="7100" spc="300" dirty="0" smtClean="0">
                <a:solidFill>
                  <a:srgbClr val="D6A90B"/>
                </a:solidFill>
                <a:latin typeface="Roboto Light" charset="0"/>
                <a:ea typeface="Roboto Light" charset="0"/>
                <a:cs typeface="Roboto Light" charset="0"/>
              </a:rPr>
              <a:t>142</a:t>
            </a:r>
            <a:endParaRPr lang="hu-HU" sz="7100" spc="300" dirty="0">
              <a:solidFill>
                <a:srgbClr val="D6A90B"/>
              </a:solidFill>
              <a:latin typeface="Roboto Light" charset="0"/>
              <a:ea typeface="Roboto Light" charset="0"/>
              <a:cs typeface="Roboto Light" charset="0"/>
            </a:endParaRPr>
          </a:p>
          <a:p>
            <a:pPr marL="0" indent="0" algn="ctr">
              <a:lnSpc>
                <a:spcPct val="100000"/>
              </a:lnSpc>
              <a:buFont typeface="Arial"/>
              <a:buNone/>
            </a:pPr>
            <a:r>
              <a:rPr lang="en-US" sz="1700" spc="300" dirty="0">
                <a:solidFill>
                  <a:srgbClr val="D6A90B"/>
                </a:solidFill>
                <a:latin typeface="Roboto Light" charset="0"/>
                <a:ea typeface="Roboto Light" charset="0"/>
                <a:cs typeface="Roboto Light" charset="0"/>
              </a:rPr>
              <a:t>d</a:t>
            </a:r>
            <a:r>
              <a:rPr lang="hu-HU" sz="1700" spc="300" dirty="0" err="1">
                <a:solidFill>
                  <a:srgbClr val="D6A90B"/>
                </a:solidFill>
                <a:latin typeface="Roboto Light" charset="0"/>
                <a:ea typeface="Roboto Light" charset="0"/>
                <a:cs typeface="Roboto Light" charset="0"/>
              </a:rPr>
              <a:t>esktop</a:t>
            </a:r>
            <a:r>
              <a:rPr lang="hu-HU" sz="1700" spc="300" dirty="0">
                <a:solidFill>
                  <a:srgbClr val="D6A90B"/>
                </a:solidFill>
                <a:latin typeface="Roboto Light" charset="0"/>
                <a:ea typeface="Roboto Light" charset="0"/>
                <a:cs typeface="Roboto Light" charset="0"/>
              </a:rPr>
              <a:t> játék</a:t>
            </a:r>
            <a:endParaRPr lang="en-US" sz="1700" spc="300" dirty="0">
              <a:solidFill>
                <a:srgbClr val="D6A90B"/>
              </a:solidFill>
              <a:latin typeface="Roboto Light" charset="0"/>
              <a:ea typeface="Roboto Light" charset="0"/>
              <a:cs typeface="Roboto Light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7504071" y="2330985"/>
            <a:ext cx="2144950" cy="2221416"/>
            <a:chOff x="6840928" y="2896129"/>
            <a:chExt cx="2888725" cy="2888725"/>
          </a:xfrm>
        </p:grpSpPr>
        <p:sp>
          <p:nvSpPr>
            <p:cNvPr id="15" name="Oval 11"/>
            <p:cNvSpPr/>
            <p:nvPr/>
          </p:nvSpPr>
          <p:spPr>
            <a:xfrm>
              <a:off x="6840928" y="2896129"/>
              <a:ext cx="2888725" cy="2888725"/>
            </a:xfrm>
            <a:prstGeom prst="ellipse">
              <a:avLst/>
            </a:prstGeom>
            <a:noFill/>
            <a:ln w="47625">
              <a:solidFill>
                <a:srgbClr val="D6A90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Content Placeholder 2"/>
            <p:cNvSpPr txBox="1">
              <a:spLocks/>
            </p:cNvSpPr>
            <p:nvPr/>
          </p:nvSpPr>
          <p:spPr>
            <a:xfrm>
              <a:off x="7075615" y="3374824"/>
              <a:ext cx="2419350" cy="1851964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92500"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Font typeface="Arial"/>
                <a:buNone/>
              </a:pPr>
              <a:r>
                <a:rPr lang="hu-HU" sz="7100" spc="300" dirty="0" smtClean="0">
                  <a:solidFill>
                    <a:srgbClr val="D6A90B"/>
                  </a:solidFill>
                  <a:latin typeface="Roboto Light" charset="0"/>
                  <a:ea typeface="Roboto Light" charset="0"/>
                  <a:cs typeface="Roboto Light" charset="0"/>
                </a:rPr>
                <a:t>133</a:t>
              </a:r>
              <a:endParaRPr lang="hu-HU" sz="7100" spc="300" dirty="0">
                <a:solidFill>
                  <a:srgbClr val="D6A90B"/>
                </a:solidFill>
                <a:latin typeface="Roboto Light" charset="0"/>
                <a:ea typeface="Roboto Light" charset="0"/>
                <a:cs typeface="Roboto Light" charset="0"/>
              </a:endParaRPr>
            </a:p>
            <a:p>
              <a:pPr marL="0" indent="0" algn="ctr">
                <a:lnSpc>
                  <a:spcPct val="100000"/>
                </a:lnSpc>
                <a:buFont typeface="Arial"/>
                <a:buNone/>
              </a:pPr>
              <a:r>
                <a:rPr lang="en-US" sz="1700" spc="300" dirty="0" err="1">
                  <a:solidFill>
                    <a:srgbClr val="D6A90B"/>
                  </a:solidFill>
                  <a:latin typeface="Roboto Light" charset="0"/>
                  <a:ea typeface="Roboto Light" charset="0"/>
                  <a:cs typeface="Roboto Light" charset="0"/>
                </a:rPr>
                <a:t>mobil</a:t>
              </a:r>
              <a:r>
                <a:rPr lang="en-US" sz="1700" spc="300" dirty="0">
                  <a:solidFill>
                    <a:srgbClr val="D6A90B"/>
                  </a:solidFill>
                  <a:latin typeface="Roboto Light" charset="0"/>
                  <a:ea typeface="Roboto Light" charset="0"/>
                  <a:cs typeface="Roboto Light" charset="0"/>
                </a:rPr>
                <a:t> </a:t>
              </a:r>
              <a:r>
                <a:rPr lang="hu-HU" sz="1700" spc="300" dirty="0">
                  <a:solidFill>
                    <a:srgbClr val="D6A90B"/>
                  </a:solidFill>
                  <a:latin typeface="Roboto Light" charset="0"/>
                  <a:ea typeface="Roboto Light" charset="0"/>
                  <a:cs typeface="Roboto Light" charset="0"/>
                </a:rPr>
                <a:t>játék</a:t>
              </a:r>
              <a:endParaRPr lang="en-US" sz="1700" spc="300" dirty="0">
                <a:solidFill>
                  <a:srgbClr val="D6A90B"/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5069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12" grpId="0" animBg="1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954" y="1901587"/>
            <a:ext cx="3246516" cy="243488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1234" y="2705150"/>
            <a:ext cx="3246516" cy="243488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861" y="538302"/>
            <a:ext cx="1802188" cy="814770"/>
          </a:xfrm>
          <a:prstGeom prst="rect">
            <a:avLst/>
          </a:prstGeom>
        </p:spPr>
      </p:pic>
      <p:sp>
        <p:nvSpPr>
          <p:cNvPr id="12" name="Content Placeholder 2"/>
          <p:cNvSpPr txBox="1">
            <a:spLocks/>
          </p:cNvSpPr>
          <p:nvPr/>
        </p:nvSpPr>
        <p:spPr>
          <a:xfrm>
            <a:off x="5507268" y="1598123"/>
            <a:ext cx="5631787" cy="43454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hu-HU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A Magyarországon népszerű </a:t>
            </a:r>
            <a:r>
              <a:rPr lang="hu-HU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Novomatic</a:t>
            </a:r>
            <a:r>
              <a:rPr lang="hu-HU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 nyerőautomatákat gyártó cégcsoport tagja, amelynek klasszikus játékai mostantól online környezetben is elérhetőek. </a:t>
            </a:r>
          </a:p>
          <a:p>
            <a:pPr marL="0" indent="0">
              <a:lnSpc>
                <a:spcPct val="150000"/>
              </a:lnSpc>
              <a:buNone/>
            </a:pPr>
            <a:endParaRPr lang="hu-HU" sz="1500" spc="300" dirty="0">
              <a:solidFill>
                <a:schemeClr val="bg1"/>
              </a:solidFill>
              <a:latin typeface="Roboto" charset="0"/>
              <a:ea typeface="Roboto" charset="0"/>
              <a:cs typeface="Roboto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hu-HU" sz="1500" spc="300" dirty="0">
              <a:solidFill>
                <a:schemeClr val="bg1"/>
              </a:solidFill>
              <a:latin typeface="Roboto" charset="0"/>
              <a:ea typeface="Roboto" charset="0"/>
              <a:cs typeface="Roboto" charset="0"/>
            </a:endParaRPr>
          </a:p>
          <a:p>
            <a:pPr>
              <a:lnSpc>
                <a:spcPct val="150000"/>
              </a:lnSpc>
            </a:pPr>
            <a:r>
              <a:rPr lang="hu-HU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Book</a:t>
            </a:r>
            <a:r>
              <a:rPr lang="hu-HU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 of </a:t>
            </a:r>
            <a:r>
              <a:rPr lang="hu-HU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Ra</a:t>
            </a:r>
            <a:endParaRPr lang="hu-HU" sz="1500" spc="300" dirty="0">
              <a:solidFill>
                <a:schemeClr val="bg1"/>
              </a:solidFill>
              <a:latin typeface="Roboto" charset="0"/>
              <a:ea typeface="Roboto" charset="0"/>
              <a:cs typeface="Roboto" charset="0"/>
            </a:endParaRPr>
          </a:p>
          <a:p>
            <a:pPr>
              <a:lnSpc>
                <a:spcPct val="150000"/>
              </a:lnSpc>
            </a:pPr>
            <a:r>
              <a:rPr lang="hu-HU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Dolphin’s</a:t>
            </a:r>
            <a:r>
              <a:rPr lang="hu-HU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 Pearl</a:t>
            </a:r>
          </a:p>
          <a:p>
            <a:pPr>
              <a:lnSpc>
                <a:spcPct val="150000"/>
              </a:lnSpc>
            </a:pPr>
            <a:r>
              <a:rPr lang="hu-HU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Lucky</a:t>
            </a:r>
            <a:r>
              <a:rPr lang="hu-HU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hu-HU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Lady’s</a:t>
            </a:r>
            <a:r>
              <a:rPr lang="hu-HU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hu-HU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Charm</a:t>
            </a:r>
            <a:endParaRPr lang="en-US" sz="1500" spc="300" dirty="0">
              <a:solidFill>
                <a:schemeClr val="bg1"/>
              </a:solidFill>
              <a:latin typeface="Roboto" charset="0"/>
              <a:ea typeface="Roboto" charset="0"/>
              <a:cs typeface="Roboto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45672" y="3508713"/>
            <a:ext cx="3246515" cy="2434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179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235" y="2032882"/>
            <a:ext cx="3274656" cy="245599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3521" y="2854036"/>
            <a:ext cx="3251202" cy="24384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08" y="352426"/>
            <a:ext cx="2444565" cy="1029291"/>
          </a:xfrm>
          <a:prstGeom prst="rect">
            <a:avLst/>
          </a:prstGeom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5507268" y="1598123"/>
            <a:ext cx="5631787" cy="43454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hu-HU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Londoni székhelyű játékfejlesztő, amely közismert, filmes és popkulturális tematikájú játékaival és </a:t>
            </a:r>
            <a:r>
              <a:rPr lang="hu-HU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jackpotjaival</a:t>
            </a:r>
            <a:r>
              <a:rPr lang="hu-HU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 képviselteti magát a Vegas.hu kínálatában. </a:t>
            </a:r>
          </a:p>
          <a:p>
            <a:pPr marL="0" indent="0">
              <a:lnSpc>
                <a:spcPct val="150000"/>
              </a:lnSpc>
              <a:buNone/>
            </a:pPr>
            <a:endParaRPr lang="hu-HU" sz="1500" spc="300" dirty="0">
              <a:solidFill>
                <a:schemeClr val="bg1"/>
              </a:solidFill>
              <a:latin typeface="Roboto" charset="0"/>
              <a:ea typeface="Roboto" charset="0"/>
              <a:cs typeface="Roboto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hu-HU" sz="1500" spc="300" dirty="0">
              <a:solidFill>
                <a:schemeClr val="bg1"/>
              </a:solidFill>
              <a:latin typeface="Roboto" charset="0"/>
              <a:ea typeface="Roboto" charset="0"/>
              <a:cs typeface="Roboto" charset="0"/>
            </a:endParaRPr>
          </a:p>
          <a:p>
            <a:pPr>
              <a:lnSpc>
                <a:spcPct val="150000"/>
              </a:lnSpc>
            </a:pPr>
            <a:r>
              <a:rPr lang="hu-HU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Basic </a:t>
            </a:r>
            <a:r>
              <a:rPr lang="hu-HU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Instinct</a:t>
            </a:r>
            <a:endParaRPr lang="hu-HU" sz="1500" spc="300" dirty="0">
              <a:solidFill>
                <a:schemeClr val="bg1"/>
              </a:solidFill>
              <a:latin typeface="Roboto" charset="0"/>
              <a:ea typeface="Roboto" charset="0"/>
              <a:cs typeface="Roboto" charset="0"/>
            </a:endParaRPr>
          </a:p>
          <a:p>
            <a:pPr>
              <a:lnSpc>
                <a:spcPct val="150000"/>
              </a:lnSpc>
            </a:pPr>
            <a:r>
              <a:rPr lang="hu-HU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Beverly </a:t>
            </a:r>
            <a:r>
              <a:rPr lang="hu-HU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Hills</a:t>
            </a:r>
            <a:r>
              <a:rPr lang="hu-HU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 90210</a:t>
            </a:r>
          </a:p>
          <a:p>
            <a:pPr>
              <a:lnSpc>
                <a:spcPct val="150000"/>
              </a:lnSpc>
            </a:pPr>
            <a:r>
              <a:rPr lang="hu-HU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Rambo</a:t>
            </a:r>
            <a:endParaRPr lang="en-US" sz="1500" spc="300" dirty="0">
              <a:solidFill>
                <a:schemeClr val="bg1"/>
              </a:solidFill>
              <a:latin typeface="Roboto" charset="0"/>
              <a:ea typeface="Roboto" charset="0"/>
              <a:cs typeface="Roboto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sz="1500" spc="300" dirty="0">
              <a:solidFill>
                <a:schemeClr val="bg1"/>
              </a:solidFill>
              <a:latin typeface="Roboto" charset="0"/>
              <a:ea typeface="Roboto" charset="0"/>
              <a:cs typeface="Roboto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71784" y="3505201"/>
            <a:ext cx="3251198" cy="2438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40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185" y="1904567"/>
            <a:ext cx="4008581" cy="225482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675" y="2638252"/>
            <a:ext cx="4027054" cy="226521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185" y="589051"/>
            <a:ext cx="2724798" cy="673476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5507268" y="1598123"/>
            <a:ext cx="5631787" cy="43454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A </a:t>
            </a:r>
            <a:r>
              <a:rPr lang="en-US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világ</a:t>
            </a:r>
            <a:r>
              <a:rPr lang="en-US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egyik</a:t>
            </a:r>
            <a:r>
              <a:rPr lang="en-US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legrégebbi</a:t>
            </a:r>
            <a:r>
              <a:rPr lang="en-US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és</a:t>
            </a:r>
            <a:r>
              <a:rPr lang="en-US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legnagyobb</a:t>
            </a:r>
            <a:r>
              <a:rPr lang="en-US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játékszolgáltatója</a:t>
            </a:r>
            <a:r>
              <a:rPr lang="en-US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, </a:t>
            </a:r>
            <a:r>
              <a:rPr lang="en-US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amelynek</a:t>
            </a:r>
            <a:r>
              <a:rPr lang="en-US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milliárdos</a:t>
            </a:r>
            <a:r>
              <a:rPr lang="en-US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nemzetközi</a:t>
            </a:r>
            <a:r>
              <a:rPr lang="en-US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jackpotalapja</a:t>
            </a:r>
            <a:r>
              <a:rPr lang="en-US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immáron</a:t>
            </a:r>
            <a:r>
              <a:rPr lang="en-US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 a </a:t>
            </a:r>
            <a:r>
              <a:rPr lang="en-US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magyar</a:t>
            </a:r>
            <a:r>
              <a:rPr lang="en-US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játékosok</a:t>
            </a:r>
            <a:r>
              <a:rPr lang="en-US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számára</a:t>
            </a:r>
            <a:r>
              <a:rPr lang="en-US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 is </a:t>
            </a:r>
            <a:r>
              <a:rPr lang="en-US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elérhető</a:t>
            </a:r>
            <a:r>
              <a:rPr lang="en-US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. </a:t>
            </a:r>
            <a:endParaRPr lang="hu-HU" sz="1500" spc="300" dirty="0">
              <a:solidFill>
                <a:schemeClr val="bg1"/>
              </a:solidFill>
              <a:latin typeface="Roboto" charset="0"/>
              <a:ea typeface="Roboto" charset="0"/>
              <a:cs typeface="Roboto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hu-HU" sz="1500" spc="300" dirty="0">
              <a:solidFill>
                <a:schemeClr val="bg1"/>
              </a:solidFill>
              <a:latin typeface="Roboto" charset="0"/>
              <a:ea typeface="Roboto" charset="0"/>
              <a:cs typeface="Roboto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hu-HU" sz="1500" spc="300" dirty="0">
              <a:solidFill>
                <a:schemeClr val="bg1"/>
              </a:solidFill>
              <a:latin typeface="Roboto" charset="0"/>
              <a:ea typeface="Roboto" charset="0"/>
              <a:cs typeface="Roboto" charset="0"/>
            </a:endParaRPr>
          </a:p>
          <a:p>
            <a:pPr>
              <a:lnSpc>
                <a:spcPct val="150000"/>
              </a:lnSpc>
            </a:pPr>
            <a:r>
              <a:rPr lang="hu-HU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Jurassic</a:t>
            </a:r>
            <a:r>
              <a:rPr lang="hu-HU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 Park</a:t>
            </a:r>
          </a:p>
          <a:p>
            <a:pPr>
              <a:lnSpc>
                <a:spcPct val="150000"/>
              </a:lnSpc>
            </a:pPr>
            <a:r>
              <a:rPr lang="hu-HU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Game of </a:t>
            </a:r>
            <a:r>
              <a:rPr lang="hu-HU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Thrones</a:t>
            </a:r>
            <a:endParaRPr lang="hu-HU" sz="1500" spc="300" dirty="0">
              <a:solidFill>
                <a:schemeClr val="bg1"/>
              </a:solidFill>
              <a:latin typeface="Roboto" charset="0"/>
              <a:ea typeface="Roboto" charset="0"/>
              <a:cs typeface="Roboto" charset="0"/>
            </a:endParaRPr>
          </a:p>
          <a:p>
            <a:pPr>
              <a:lnSpc>
                <a:spcPct val="150000"/>
              </a:lnSpc>
            </a:pPr>
            <a:r>
              <a:rPr lang="hu-HU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Terminator</a:t>
            </a:r>
            <a:r>
              <a:rPr lang="hu-HU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 2</a:t>
            </a:r>
            <a:endParaRPr lang="en-US" sz="1500" spc="300" dirty="0">
              <a:solidFill>
                <a:schemeClr val="bg1"/>
              </a:solidFill>
              <a:latin typeface="Roboto" charset="0"/>
              <a:ea typeface="Roboto" charset="0"/>
              <a:cs typeface="Roboto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sz="1500" spc="300" dirty="0">
              <a:solidFill>
                <a:schemeClr val="bg1"/>
              </a:solidFill>
              <a:latin typeface="Roboto" charset="0"/>
              <a:ea typeface="Roboto" charset="0"/>
              <a:cs typeface="Roboto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1346" y="3678382"/>
            <a:ext cx="4027054" cy="2265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672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799" y="1946558"/>
            <a:ext cx="3269677" cy="245225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176" y="2732808"/>
            <a:ext cx="3251200" cy="2438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890" y="519162"/>
            <a:ext cx="2607671" cy="790325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5507268" y="1598123"/>
            <a:ext cx="5631787" cy="46901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Svéd</a:t>
            </a:r>
            <a:r>
              <a:rPr lang="en-US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, de </a:t>
            </a:r>
            <a:r>
              <a:rPr lang="en-US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magyarországi</a:t>
            </a:r>
            <a:r>
              <a:rPr lang="en-US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székhellyel</a:t>
            </a:r>
            <a:r>
              <a:rPr lang="en-US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 is </a:t>
            </a:r>
            <a:r>
              <a:rPr lang="en-US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rendelkező</a:t>
            </a:r>
            <a:r>
              <a:rPr lang="en-US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játékfejlesztő</a:t>
            </a:r>
            <a:r>
              <a:rPr lang="en-US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, </a:t>
            </a:r>
            <a:r>
              <a:rPr lang="en-US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amely</a:t>
            </a:r>
            <a:r>
              <a:rPr lang="en-US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elsősorban</a:t>
            </a:r>
            <a:r>
              <a:rPr lang="en-US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innovatív</a:t>
            </a:r>
            <a:r>
              <a:rPr lang="en-US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szlotjaival</a:t>
            </a:r>
            <a:r>
              <a:rPr lang="en-US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és</a:t>
            </a:r>
            <a:r>
              <a:rPr lang="en-US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piacvezető</a:t>
            </a:r>
            <a:r>
              <a:rPr lang="en-US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mobiljátékaival</a:t>
            </a:r>
            <a:r>
              <a:rPr lang="en-US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került</a:t>
            </a:r>
            <a:r>
              <a:rPr lang="en-US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bele</a:t>
            </a:r>
            <a:r>
              <a:rPr lang="en-US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 a Vegas.hu </a:t>
            </a:r>
            <a:r>
              <a:rPr lang="en-US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portfóliójába</a:t>
            </a:r>
            <a:r>
              <a:rPr lang="en-US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. </a:t>
            </a:r>
            <a:endParaRPr lang="hu-HU" sz="1500" spc="300" dirty="0">
              <a:solidFill>
                <a:schemeClr val="bg1"/>
              </a:solidFill>
              <a:latin typeface="Roboto" charset="0"/>
              <a:ea typeface="Roboto" charset="0"/>
              <a:cs typeface="Roboto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hu-HU" sz="1500" spc="300" dirty="0">
              <a:solidFill>
                <a:schemeClr val="bg1"/>
              </a:solidFill>
              <a:latin typeface="Roboto" charset="0"/>
              <a:ea typeface="Roboto" charset="0"/>
              <a:cs typeface="Roboto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hu-HU" sz="1500" spc="300" dirty="0">
              <a:solidFill>
                <a:schemeClr val="bg1"/>
              </a:solidFill>
              <a:latin typeface="Roboto" charset="0"/>
              <a:ea typeface="Roboto" charset="0"/>
              <a:cs typeface="Roboto" charset="0"/>
            </a:endParaRPr>
          </a:p>
          <a:p>
            <a:pPr>
              <a:lnSpc>
                <a:spcPct val="150000"/>
              </a:lnSpc>
            </a:pPr>
            <a:r>
              <a:rPr lang="hu-HU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Energoonz</a:t>
            </a:r>
            <a:endParaRPr lang="hu-HU" sz="1500" spc="300" dirty="0">
              <a:solidFill>
                <a:schemeClr val="bg1"/>
              </a:solidFill>
              <a:latin typeface="Roboto" charset="0"/>
              <a:ea typeface="Roboto" charset="0"/>
              <a:cs typeface="Roboto" charset="0"/>
            </a:endParaRPr>
          </a:p>
          <a:p>
            <a:pPr>
              <a:lnSpc>
                <a:spcPct val="150000"/>
              </a:lnSpc>
            </a:pPr>
            <a:r>
              <a:rPr lang="hu-HU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Gemix</a:t>
            </a:r>
            <a:endParaRPr lang="hu-HU" sz="1500" spc="300" dirty="0">
              <a:solidFill>
                <a:schemeClr val="bg1"/>
              </a:solidFill>
              <a:latin typeface="Roboto" charset="0"/>
              <a:ea typeface="Roboto" charset="0"/>
              <a:cs typeface="Roboto" charset="0"/>
            </a:endParaRPr>
          </a:p>
          <a:p>
            <a:pPr>
              <a:lnSpc>
                <a:spcPct val="150000"/>
              </a:lnSpc>
            </a:pPr>
            <a:r>
              <a:rPr lang="hu-HU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Tower </a:t>
            </a:r>
            <a:r>
              <a:rPr lang="hu-HU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Quest</a:t>
            </a:r>
            <a:endParaRPr lang="en-US" sz="1500" spc="300" dirty="0">
              <a:solidFill>
                <a:schemeClr val="bg1"/>
              </a:solidFill>
              <a:latin typeface="Roboto" charset="0"/>
              <a:ea typeface="Roboto" charset="0"/>
              <a:cs typeface="Roboto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sz="1500" spc="300" dirty="0">
              <a:solidFill>
                <a:schemeClr val="bg1"/>
              </a:solidFill>
              <a:latin typeface="Roboto" charset="0"/>
              <a:ea typeface="Roboto" charset="0"/>
              <a:cs typeface="Roboto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71785" y="3525983"/>
            <a:ext cx="3223490" cy="2417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44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486" y="276233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spc="300" dirty="0">
                <a:solidFill>
                  <a:srgbClr val="D6A90B"/>
                </a:solidFill>
                <a:latin typeface="Roboto Light" charset="0"/>
                <a:ea typeface="Roboto Light" charset="0"/>
                <a:cs typeface="Roboto Light" charset="0"/>
              </a:rPr>
              <a:t>O</a:t>
            </a:r>
            <a:r>
              <a:rPr lang="hu-HU" sz="3600" spc="300" dirty="0">
                <a:solidFill>
                  <a:srgbClr val="D6A90B"/>
                </a:solidFill>
                <a:latin typeface="Roboto Light" charset="0"/>
                <a:ea typeface="Roboto Light" charset="0"/>
                <a:cs typeface="Roboto Light" charset="0"/>
              </a:rPr>
              <a:t>NLINE KASZINÓ MŰKÖDÉSE</a:t>
            </a:r>
            <a:endParaRPr lang="en-US" sz="3600" spc="300" dirty="0">
              <a:solidFill>
                <a:srgbClr val="D6A90B"/>
              </a:solidFill>
              <a:latin typeface="Roboto Light" charset="0"/>
              <a:ea typeface="Roboto Light" charset="0"/>
              <a:cs typeface="Robo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4291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5507268" y="1598123"/>
            <a:ext cx="5631787" cy="46901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Letisztult</a:t>
            </a:r>
            <a:r>
              <a:rPr lang="en-US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grafikával</a:t>
            </a:r>
            <a:r>
              <a:rPr lang="en-US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rendelkező</a:t>
            </a:r>
            <a:r>
              <a:rPr lang="en-US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, </a:t>
            </a:r>
            <a:r>
              <a:rPr lang="en-US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egyszerűen</a:t>
            </a:r>
            <a:r>
              <a:rPr lang="en-US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kezelhető</a:t>
            </a:r>
            <a:r>
              <a:rPr lang="en-US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és</a:t>
            </a:r>
            <a:r>
              <a:rPr lang="en-US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átlátható</a:t>
            </a:r>
            <a:r>
              <a:rPr lang="en-US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játékaival</a:t>
            </a:r>
            <a:r>
              <a:rPr lang="en-US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kiválóan</a:t>
            </a:r>
            <a:r>
              <a:rPr lang="en-US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kiegészíti</a:t>
            </a:r>
            <a:r>
              <a:rPr lang="en-US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 a </a:t>
            </a:r>
            <a:r>
              <a:rPr lang="en-US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Vegas.hu</a:t>
            </a:r>
            <a:r>
              <a:rPr lang="en-US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szlot</a:t>
            </a:r>
            <a:r>
              <a:rPr lang="en-US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és</a:t>
            </a:r>
            <a:r>
              <a:rPr lang="en-US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asztali</a:t>
            </a:r>
            <a:r>
              <a:rPr lang="en-US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500" spc="300" dirty="0" err="1" smtClean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játékválasztékát</a:t>
            </a:r>
            <a:r>
              <a:rPr lang="en-US" sz="1500" spc="300" dirty="0" smtClean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.</a:t>
            </a:r>
            <a:endParaRPr lang="hu-HU" sz="1500" spc="300" dirty="0">
              <a:solidFill>
                <a:schemeClr val="bg1"/>
              </a:solidFill>
              <a:latin typeface="Roboto" charset="0"/>
              <a:ea typeface="Roboto" charset="0"/>
              <a:cs typeface="Roboto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hu-HU" sz="1500" spc="300" dirty="0">
              <a:solidFill>
                <a:schemeClr val="bg1"/>
              </a:solidFill>
              <a:latin typeface="Roboto" charset="0"/>
              <a:ea typeface="Roboto" charset="0"/>
              <a:cs typeface="Roboto" charset="0"/>
            </a:endParaRPr>
          </a:p>
          <a:p>
            <a:pPr>
              <a:lnSpc>
                <a:spcPct val="150000"/>
              </a:lnSpc>
            </a:pPr>
            <a:r>
              <a:rPr lang="hu-HU" sz="1500" spc="300" dirty="0" smtClean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Presto</a:t>
            </a:r>
            <a:endParaRPr lang="hu-HU" sz="1500" spc="300" dirty="0">
              <a:solidFill>
                <a:schemeClr val="bg1"/>
              </a:solidFill>
              <a:latin typeface="Roboto" charset="0"/>
              <a:ea typeface="Roboto" charset="0"/>
              <a:cs typeface="Roboto" charset="0"/>
            </a:endParaRPr>
          </a:p>
          <a:p>
            <a:pPr>
              <a:lnSpc>
                <a:spcPct val="150000"/>
              </a:lnSpc>
            </a:pPr>
            <a:r>
              <a:rPr lang="hu-HU" sz="1500" spc="300" dirty="0" smtClean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Bomb Away</a:t>
            </a:r>
            <a:endParaRPr lang="hu-HU" sz="1500" spc="300" dirty="0">
              <a:solidFill>
                <a:schemeClr val="bg1"/>
              </a:solidFill>
              <a:latin typeface="Roboto" charset="0"/>
              <a:ea typeface="Roboto" charset="0"/>
              <a:cs typeface="Roboto" charset="0"/>
            </a:endParaRPr>
          </a:p>
          <a:p>
            <a:pPr>
              <a:lnSpc>
                <a:spcPct val="150000"/>
              </a:lnSpc>
            </a:pPr>
            <a:r>
              <a:rPr lang="hu-HU" sz="1500" spc="300" dirty="0" smtClean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London Hunter</a:t>
            </a:r>
            <a:endParaRPr lang="en-US" sz="1500" spc="300" dirty="0">
              <a:solidFill>
                <a:schemeClr val="bg1"/>
              </a:solidFill>
              <a:latin typeface="Roboto" charset="0"/>
              <a:ea typeface="Roboto" charset="0"/>
              <a:cs typeface="Roboto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sz="1500" spc="300" dirty="0">
              <a:solidFill>
                <a:schemeClr val="bg1"/>
              </a:solidFill>
              <a:latin typeface="Roboto" charset="0"/>
              <a:ea typeface="Roboto" charset="0"/>
              <a:cs typeface="Roboto" charset="0"/>
            </a:endParaRPr>
          </a:p>
        </p:txBody>
      </p:sp>
      <p:pic>
        <p:nvPicPr>
          <p:cNvPr id="7" name="Picture 6" descr="habaner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799" y="548796"/>
            <a:ext cx="3020877" cy="623276"/>
          </a:xfrm>
          <a:prstGeom prst="rect">
            <a:avLst/>
          </a:prstGeom>
        </p:spPr>
      </p:pic>
      <p:pic>
        <p:nvPicPr>
          <p:cNvPr id="8" name="Picture 7" descr="scr3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799" y="1930996"/>
            <a:ext cx="3223490" cy="2417618"/>
          </a:xfrm>
          <a:prstGeom prst="rect">
            <a:avLst/>
          </a:prstGeom>
        </p:spPr>
      </p:pic>
      <p:pic>
        <p:nvPicPr>
          <p:cNvPr id="10" name="Picture 9" descr="scr4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819" y="2732808"/>
            <a:ext cx="3251200" cy="2438401"/>
          </a:xfrm>
          <a:prstGeom prst="rect">
            <a:avLst/>
          </a:prstGeom>
        </p:spPr>
      </p:pic>
      <p:pic>
        <p:nvPicPr>
          <p:cNvPr id="11" name="Picture 10" descr="scra1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867" y="3525983"/>
            <a:ext cx="3251202" cy="2438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238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3315" y="5647907"/>
            <a:ext cx="2212458" cy="1037499"/>
          </a:xfrm>
          <a:prstGeom prst="rect">
            <a:avLst/>
          </a:prstGeom>
        </p:spPr>
      </p:pic>
      <p:sp>
        <p:nvSpPr>
          <p:cNvPr id="4" name="Content Placeholder 2"/>
          <p:cNvSpPr txBox="1">
            <a:spLocks/>
          </p:cNvSpPr>
          <p:nvPr/>
        </p:nvSpPr>
        <p:spPr>
          <a:xfrm>
            <a:off x="5493416" y="572886"/>
            <a:ext cx="5701040" cy="56677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hu-HU" sz="1500" b="1" spc="300" dirty="0">
                <a:solidFill>
                  <a:schemeClr val="bg1">
                    <a:lumMod val="95000"/>
                  </a:schemeClr>
                </a:solidFill>
                <a:latin typeface="Roboto" charset="0"/>
                <a:ea typeface="Roboto" charset="0"/>
                <a:cs typeface="Roboto" charset="0"/>
              </a:rPr>
              <a:t>VEGASTV (EZUGI)</a:t>
            </a:r>
          </a:p>
          <a:p>
            <a:pPr marL="0" indent="0">
              <a:lnSpc>
                <a:spcPct val="150000"/>
              </a:lnSpc>
              <a:buNone/>
            </a:pPr>
            <a:endParaRPr lang="hu-HU" sz="1500" b="1" spc="300" dirty="0">
              <a:solidFill>
                <a:schemeClr val="bg1">
                  <a:lumMod val="9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hu-HU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A VegasTV live dealer kaszinó megoldása </a:t>
            </a:r>
            <a:r>
              <a:rPr lang="hu-HU" sz="1500" spc="300" dirty="0" smtClean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blackjack, élő </a:t>
            </a:r>
            <a:r>
              <a:rPr lang="hu-HU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rulett és </a:t>
            </a:r>
            <a:r>
              <a:rPr lang="hu-HU" sz="1500" spc="300" dirty="0" smtClean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automata rulett közvetítésével </a:t>
            </a:r>
            <a:r>
              <a:rPr lang="hu-HU" sz="1500" spc="300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a játékosok otthonaiba varázsolja az élő kaszinók hangulatát. Az adás interaktív, így a játékosok bármikor szóba is elegyedhetnek a csinos presenterekkel. </a:t>
            </a:r>
          </a:p>
          <a:p>
            <a:pPr marL="0" indent="0">
              <a:lnSpc>
                <a:spcPct val="150000"/>
              </a:lnSpc>
              <a:buNone/>
            </a:pPr>
            <a:endParaRPr lang="hu-HU" sz="1500" i="1" spc="300" dirty="0" smtClean="0">
              <a:solidFill>
                <a:schemeClr val="bg1"/>
              </a:solidFill>
              <a:latin typeface="Roboto" charset="0"/>
              <a:ea typeface="Roboto" charset="0"/>
              <a:cs typeface="Roboto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hu-HU" sz="1500" i="1" dirty="0" smtClean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Élő osztós asztalok nyitvatartása: 12:00-24:00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hu-HU" sz="1500" i="1" dirty="0" smtClean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Automata rulett nyitvatartása: 00:00-24:00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3415" y="5797461"/>
            <a:ext cx="2479964" cy="73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52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486" y="276233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hu-HU" sz="3600" spc="300" dirty="0">
                <a:solidFill>
                  <a:srgbClr val="D6A90B"/>
                </a:solidFill>
                <a:latin typeface="Roboto Light" charset="0"/>
                <a:ea typeface="Roboto Light" charset="0"/>
                <a:cs typeface="Roboto Light" charset="0"/>
              </a:rPr>
              <a:t>ÜGYFÉLSZOLGÁLAT</a:t>
            </a:r>
            <a:endParaRPr lang="en-US" sz="3600" spc="300" dirty="0">
              <a:solidFill>
                <a:srgbClr val="D6A90B"/>
              </a:solidFill>
              <a:latin typeface="Roboto Light" charset="0"/>
              <a:ea typeface="Roboto Light" charset="0"/>
              <a:cs typeface="Robo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163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37222" y="365125"/>
            <a:ext cx="7016578" cy="1325563"/>
          </a:xfrm>
        </p:spPr>
        <p:txBody>
          <a:bodyPr>
            <a:normAutofit/>
          </a:bodyPr>
          <a:lstStyle/>
          <a:p>
            <a:r>
              <a:rPr lang="hu-HU" sz="3600" spc="300" dirty="0" err="1">
                <a:solidFill>
                  <a:schemeClr val="bg1"/>
                </a:solidFill>
                <a:latin typeface="Roboto Light" charset="0"/>
                <a:ea typeface="Roboto Light" charset="0"/>
                <a:cs typeface="Roboto Light" charset="0"/>
              </a:rPr>
              <a:t>Live</a:t>
            </a:r>
            <a:r>
              <a:rPr lang="hu-HU" sz="3600" spc="300" dirty="0">
                <a:solidFill>
                  <a:schemeClr val="bg1"/>
                </a:solidFill>
                <a:latin typeface="Roboto Light" charset="0"/>
                <a:ea typeface="Roboto Light" charset="0"/>
                <a:cs typeface="Roboto Light" charset="0"/>
              </a:rPr>
              <a:t> Chat</a:t>
            </a:r>
            <a:endParaRPr lang="en-US" sz="3600" spc="300" dirty="0">
              <a:solidFill>
                <a:schemeClr val="bg1"/>
              </a:solidFill>
              <a:latin typeface="Roboto Light" charset="0"/>
              <a:ea typeface="Roboto Light" charset="0"/>
              <a:cs typeface="Roboto Light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37222" y="1825625"/>
            <a:ext cx="7016578" cy="2022076"/>
          </a:xfrm>
        </p:spPr>
        <p:txBody>
          <a:bodyPr>
            <a:noAutofit/>
          </a:bodyPr>
          <a:lstStyle/>
          <a:p>
            <a:pPr lvl="0">
              <a:lnSpc>
                <a:spcPct val="150000"/>
              </a:lnSpc>
              <a:buFont typeface="Arial" charset="0"/>
              <a:buChar char="•"/>
            </a:pPr>
            <a:r>
              <a:rPr lang="hu-HU" sz="16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Integrált </a:t>
            </a:r>
            <a:r>
              <a:rPr lang="hu-HU" sz="1600" spc="30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panaszkezelő rendszer</a:t>
            </a:r>
          </a:p>
          <a:p>
            <a:pPr lvl="0">
              <a:lnSpc>
                <a:spcPct val="150000"/>
              </a:lnSpc>
              <a:buFont typeface="Arial" charset="0"/>
              <a:buChar char="•"/>
            </a:pPr>
            <a:r>
              <a:rPr lang="hu-HU" sz="1600" spc="30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Két </a:t>
            </a:r>
            <a:r>
              <a:rPr lang="hu-HU" sz="16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részből áll:</a:t>
            </a:r>
          </a:p>
          <a:p>
            <a:pPr lvl="1">
              <a:lnSpc>
                <a:spcPct val="150000"/>
              </a:lnSpc>
              <a:buFont typeface="Arial" charset="0"/>
              <a:buChar char="•"/>
            </a:pPr>
            <a:r>
              <a:rPr lang="hu-HU" sz="1600" b="1" spc="300" dirty="0" err="1">
                <a:solidFill>
                  <a:schemeClr val="bg1">
                    <a:lumMod val="95000"/>
                  </a:schemeClr>
                </a:solidFill>
                <a:latin typeface="Roboto" charset="0"/>
                <a:ea typeface="Roboto" charset="0"/>
                <a:cs typeface="Roboto" charset="0"/>
              </a:rPr>
              <a:t>Emailes</a:t>
            </a:r>
            <a:r>
              <a:rPr lang="hu-HU" sz="1600" b="1" spc="300" dirty="0">
                <a:solidFill>
                  <a:schemeClr val="bg1">
                    <a:lumMod val="95000"/>
                  </a:schemeClr>
                </a:solidFill>
                <a:latin typeface="Roboto" charset="0"/>
                <a:ea typeface="Roboto" charset="0"/>
                <a:cs typeface="Roboto" charset="0"/>
              </a:rPr>
              <a:t> feladatmegoldás </a:t>
            </a:r>
            <a:r>
              <a:rPr lang="hu-HU" sz="1600" spc="300" dirty="0">
                <a:solidFill>
                  <a:schemeClr val="bg1">
                    <a:lumMod val="95000"/>
                  </a:schemeClr>
                </a:solidFill>
                <a:latin typeface="Roboto" charset="0"/>
                <a:ea typeface="Roboto" charset="0"/>
                <a:cs typeface="Roboto" charset="0"/>
              </a:rPr>
              <a:t>(1 órán belül)</a:t>
            </a:r>
          </a:p>
          <a:p>
            <a:pPr lvl="1">
              <a:lnSpc>
                <a:spcPct val="150000"/>
              </a:lnSpc>
              <a:buFont typeface="Arial" charset="0"/>
              <a:buChar char="•"/>
            </a:pPr>
            <a:r>
              <a:rPr lang="hu-HU" sz="1600" b="1" spc="300" dirty="0">
                <a:solidFill>
                  <a:schemeClr val="bg1">
                    <a:lumMod val="95000"/>
                  </a:schemeClr>
                </a:solidFill>
                <a:latin typeface="Roboto" charset="0"/>
                <a:ea typeface="Roboto" charset="0"/>
                <a:cs typeface="Roboto" charset="0"/>
              </a:rPr>
              <a:t>Élő chates ügyfélkezelés </a:t>
            </a:r>
            <a:r>
              <a:rPr lang="hu-HU" sz="1600" spc="300" dirty="0">
                <a:solidFill>
                  <a:schemeClr val="bg1">
                    <a:lumMod val="95000"/>
                  </a:schemeClr>
                </a:solidFill>
                <a:latin typeface="Roboto" charset="0"/>
                <a:ea typeface="Roboto" charset="0"/>
                <a:cs typeface="Roboto" charset="0"/>
              </a:rPr>
              <a:t>(1 percen belül)</a:t>
            </a:r>
            <a:endParaRPr lang="hu-HU" sz="1600" spc="300" dirty="0">
              <a:solidFill>
                <a:schemeClr val="bg1">
                  <a:lumMod val="7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</p:txBody>
      </p:sp>
      <p:grpSp>
        <p:nvGrpSpPr>
          <p:cNvPr id="4" name="Group 5"/>
          <p:cNvGrpSpPr/>
          <p:nvPr/>
        </p:nvGrpSpPr>
        <p:grpSpPr>
          <a:xfrm>
            <a:off x="6734487" y="4259181"/>
            <a:ext cx="2122084" cy="1852998"/>
            <a:chOff x="2721980" y="4003358"/>
            <a:chExt cx="2419350" cy="2112570"/>
          </a:xfrm>
        </p:grpSpPr>
        <p:sp>
          <p:nvSpPr>
            <p:cNvPr id="5" name="Oval 26"/>
            <p:cNvSpPr/>
            <p:nvPr/>
          </p:nvSpPr>
          <p:spPr>
            <a:xfrm>
              <a:off x="2861086" y="4003358"/>
              <a:ext cx="2112570" cy="2112570"/>
            </a:xfrm>
            <a:prstGeom prst="ellipse">
              <a:avLst/>
            </a:prstGeom>
            <a:noFill/>
            <a:ln w="47625">
              <a:solidFill>
                <a:srgbClr val="D6A90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Content Placeholder 2"/>
            <p:cNvSpPr txBox="1">
              <a:spLocks/>
            </p:cNvSpPr>
            <p:nvPr/>
          </p:nvSpPr>
          <p:spPr>
            <a:xfrm>
              <a:off x="2721980" y="4033647"/>
              <a:ext cx="2419350" cy="185196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Font typeface="Arial"/>
                <a:buNone/>
              </a:pPr>
              <a:r>
                <a:rPr lang="hu-HU" sz="4400" spc="300" dirty="0">
                  <a:solidFill>
                    <a:srgbClr val="D6A90B"/>
                  </a:solidFill>
                  <a:latin typeface="Roboto Light" charset="0"/>
                  <a:ea typeface="Roboto Light" charset="0"/>
                  <a:cs typeface="Roboto Light" charset="0"/>
                </a:rPr>
                <a:t>24/7</a:t>
              </a:r>
            </a:p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Font typeface="Arial"/>
                <a:buNone/>
              </a:pPr>
              <a:r>
                <a:rPr lang="hu-HU" sz="1600" spc="300" dirty="0">
                  <a:solidFill>
                    <a:srgbClr val="D6A90B"/>
                  </a:solidFill>
                  <a:latin typeface="Roboto Light" charset="0"/>
                  <a:ea typeface="Roboto Light" charset="0"/>
                  <a:cs typeface="Roboto Light" charset="0"/>
                </a:rPr>
                <a:t>elérhetőség</a:t>
              </a:r>
            </a:p>
          </p:txBody>
        </p:sp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7222" y="4210919"/>
            <a:ext cx="1949384" cy="1949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93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9639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521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9907" y="174658"/>
            <a:ext cx="9501541" cy="59384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725385"/>
            <a:ext cx="12191999" cy="2002870"/>
          </a:xfrm>
        </p:spPr>
        <p:txBody>
          <a:bodyPr>
            <a:normAutofit/>
          </a:bodyPr>
          <a:lstStyle/>
          <a:p>
            <a:pPr lvl="1" algn="ctr"/>
            <a:r>
              <a:rPr lang="hu-HU" sz="3600" dirty="0">
                <a:solidFill>
                  <a:srgbClr val="D6A90B"/>
                </a:solidFill>
                <a:latin typeface="Roboto Light" charset="0"/>
                <a:ea typeface="Roboto Light" charset="0"/>
                <a:cs typeface="Roboto Light" charset="0"/>
              </a:rPr>
              <a:t>Köszönjük a figyelmet!</a:t>
            </a:r>
            <a:endParaRPr lang="en-US" sz="2400" dirty="0">
              <a:solidFill>
                <a:srgbClr val="D6A90B"/>
              </a:solidFill>
              <a:latin typeface="Roboto Light" charset="0"/>
              <a:ea typeface="Roboto Light" charset="0"/>
              <a:cs typeface="Robo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370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8951" y="2136599"/>
            <a:ext cx="5224847" cy="1325563"/>
          </a:xfrm>
        </p:spPr>
        <p:txBody>
          <a:bodyPr>
            <a:normAutofit/>
          </a:bodyPr>
          <a:lstStyle/>
          <a:p>
            <a:r>
              <a:rPr lang="hu-HU" sz="3600" spc="300" dirty="0">
                <a:solidFill>
                  <a:schemeClr val="bg1"/>
                </a:solidFill>
                <a:latin typeface="Roboto Light" charset="0"/>
                <a:ea typeface="Roboto Light" charset="0"/>
                <a:cs typeface="Roboto Light" charset="0"/>
              </a:rPr>
              <a:t>Front end</a:t>
            </a:r>
            <a:endParaRPr lang="en-US" sz="3600" spc="300" dirty="0">
              <a:solidFill>
                <a:schemeClr val="bg1"/>
              </a:solidFill>
              <a:latin typeface="Roboto Light" charset="0"/>
              <a:ea typeface="Roboto Light" charset="0"/>
              <a:cs typeface="Roboto Light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8951" y="3476174"/>
            <a:ext cx="5224848" cy="2111826"/>
          </a:xfrm>
        </p:spPr>
        <p:txBody>
          <a:bodyPr>
            <a:normAutofit/>
          </a:bodyPr>
          <a:lstStyle/>
          <a:p>
            <a:pPr marL="0" lvl="0" indent="0">
              <a:lnSpc>
                <a:spcPct val="150000"/>
              </a:lnSpc>
              <a:buNone/>
            </a:pPr>
            <a:r>
              <a:rPr lang="hu-HU" sz="1600" b="1" spc="300" dirty="0">
                <a:solidFill>
                  <a:schemeClr val="bg1">
                    <a:lumMod val="95000"/>
                  </a:schemeClr>
                </a:solidFill>
                <a:latin typeface="Roboto" charset="0"/>
                <a:ea typeface="Roboto" charset="0"/>
                <a:cs typeface="Roboto" charset="0"/>
              </a:rPr>
              <a:t>Elérhető: </a:t>
            </a:r>
            <a:r>
              <a:rPr lang="hu-HU" sz="1600" spc="3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desktop</a:t>
            </a:r>
            <a:r>
              <a:rPr lang="hu-HU" sz="16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, </a:t>
            </a:r>
            <a:r>
              <a:rPr lang="hu-HU" sz="1600" spc="3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tablet</a:t>
            </a:r>
            <a:r>
              <a:rPr lang="hu-HU" sz="16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, mobil </a:t>
            </a:r>
          </a:p>
          <a:p>
            <a:pPr marL="0" lvl="0" indent="0">
              <a:lnSpc>
                <a:spcPct val="150000"/>
              </a:lnSpc>
              <a:buNone/>
            </a:pPr>
            <a:r>
              <a:rPr lang="hu-HU" sz="1600" b="1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Korlátozások: </a:t>
            </a:r>
            <a:r>
              <a:rPr lang="hu-HU" sz="16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IP-blokk </a:t>
            </a:r>
          </a:p>
          <a:p>
            <a:pPr>
              <a:lnSpc>
                <a:spcPct val="150000"/>
              </a:lnSpc>
            </a:pPr>
            <a:r>
              <a:rPr lang="hu-HU" sz="16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Regisztráció</a:t>
            </a:r>
          </a:p>
          <a:p>
            <a:pPr>
              <a:lnSpc>
                <a:spcPct val="150000"/>
              </a:lnSpc>
            </a:pPr>
            <a:r>
              <a:rPr lang="hu-HU" sz="16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Játékosprofil hozzáférés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89097" y="863029"/>
            <a:ext cx="109728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603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37222" y="365125"/>
            <a:ext cx="7016578" cy="1325563"/>
          </a:xfrm>
        </p:spPr>
        <p:txBody>
          <a:bodyPr>
            <a:normAutofit/>
          </a:bodyPr>
          <a:lstStyle/>
          <a:p>
            <a:r>
              <a:rPr lang="en-US" sz="3600" spc="300" dirty="0">
                <a:solidFill>
                  <a:schemeClr val="bg1"/>
                </a:solidFill>
                <a:latin typeface="Roboto Light" charset="0"/>
                <a:ea typeface="Roboto Light" charset="0"/>
                <a:cs typeface="Roboto Light" charset="0"/>
              </a:rPr>
              <a:t>Platform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37222" y="1505243"/>
            <a:ext cx="7016578" cy="4671720"/>
          </a:xfrm>
        </p:spPr>
        <p:txBody>
          <a:bodyPr>
            <a:normAutofit/>
          </a:bodyPr>
          <a:lstStyle/>
          <a:p>
            <a:pPr marL="0" lvl="0" indent="0">
              <a:lnSpc>
                <a:spcPct val="150000"/>
              </a:lnSpc>
              <a:buNone/>
            </a:pPr>
            <a:r>
              <a:rPr lang="hu-HU" sz="1600" b="1" spc="300" dirty="0">
                <a:solidFill>
                  <a:schemeClr val="bg1">
                    <a:lumMod val="95000"/>
                  </a:schemeClr>
                </a:solidFill>
                <a:latin typeface="Roboto" charset="0"/>
                <a:ea typeface="Roboto" charset="0"/>
                <a:cs typeface="Roboto" charset="0"/>
              </a:rPr>
              <a:t>A Vegas.hu műszaki-informatikai rendszerének váza, amelybe a különböző játékszolgáltatók és harmadik oldali szolgáltatók csatlakoznak.</a:t>
            </a:r>
          </a:p>
          <a:p>
            <a:pPr marL="0" lvl="0" indent="0">
              <a:lnSpc>
                <a:spcPct val="150000"/>
              </a:lnSpc>
              <a:buNone/>
            </a:pPr>
            <a:endParaRPr lang="hu-HU" sz="1600" spc="300" dirty="0">
              <a:solidFill>
                <a:schemeClr val="bg1">
                  <a:lumMod val="7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  <a:p>
            <a:pPr marL="0" lvl="0" indent="0">
              <a:lnSpc>
                <a:spcPct val="150000"/>
              </a:lnSpc>
              <a:buNone/>
            </a:pPr>
            <a:r>
              <a:rPr lang="hu-HU" sz="16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Platformszolgáltató:</a:t>
            </a:r>
          </a:p>
          <a:p>
            <a:pPr marL="0" lvl="0" indent="0">
              <a:lnSpc>
                <a:spcPct val="150000"/>
              </a:lnSpc>
              <a:buNone/>
            </a:pPr>
            <a:endParaRPr lang="hu-HU" sz="1600" spc="300" dirty="0">
              <a:solidFill>
                <a:schemeClr val="bg1">
                  <a:lumMod val="7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  <a:p>
            <a:pPr marL="0" lvl="0" indent="0">
              <a:lnSpc>
                <a:spcPct val="150000"/>
              </a:lnSpc>
              <a:buNone/>
            </a:pPr>
            <a:r>
              <a:rPr lang="hu-HU" sz="16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Választás szempontjai:</a:t>
            </a:r>
          </a:p>
          <a:p>
            <a:pPr lvl="0">
              <a:lnSpc>
                <a:spcPct val="150000"/>
              </a:lnSpc>
              <a:buFontTx/>
              <a:buChar char="-"/>
            </a:pPr>
            <a:r>
              <a:rPr lang="hu-HU" sz="16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Tapasztalat (nemzetközi szabályozott piacokon)</a:t>
            </a:r>
          </a:p>
          <a:p>
            <a:pPr lvl="0">
              <a:lnSpc>
                <a:spcPct val="150000"/>
              </a:lnSpc>
              <a:buFontTx/>
              <a:buChar char="-"/>
            </a:pPr>
            <a:r>
              <a:rPr lang="hu-HU" sz="1600" spc="3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Rugalmasság (szigorú hazai szabályozáshoz szükséges fejlesztések)</a:t>
            </a:r>
            <a:endParaRPr lang="en-US" sz="1600" spc="300" dirty="0">
              <a:solidFill>
                <a:schemeClr val="bg1">
                  <a:lumMod val="9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108" y="3167564"/>
            <a:ext cx="2030771" cy="673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95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441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486" y="276233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hu-HU" sz="3600" spc="300" dirty="0">
                <a:solidFill>
                  <a:srgbClr val="D6A90B"/>
                </a:solidFill>
                <a:latin typeface="Roboto Light" charset="0"/>
                <a:ea typeface="Roboto Light" charset="0"/>
                <a:cs typeface="Roboto Light" charset="0"/>
              </a:rPr>
              <a:t>REGISZTRÁCIÓ ÉS AZONOSÍTÁS</a:t>
            </a:r>
            <a:endParaRPr lang="en-US" sz="3600" spc="300" dirty="0">
              <a:solidFill>
                <a:srgbClr val="D6A90B"/>
              </a:solidFill>
              <a:latin typeface="Roboto Light" charset="0"/>
              <a:ea typeface="Roboto Light" charset="0"/>
              <a:cs typeface="Robo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021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539017"/>
            <a:ext cx="10515600" cy="1325563"/>
          </a:xfrm>
        </p:spPr>
        <p:txBody>
          <a:bodyPr>
            <a:normAutofit/>
          </a:bodyPr>
          <a:lstStyle/>
          <a:p>
            <a:r>
              <a:rPr lang="hu-HU" sz="3600" spc="200" dirty="0">
                <a:solidFill>
                  <a:schemeClr val="bg1"/>
                </a:solidFill>
                <a:latin typeface="Roboto Light" charset="0"/>
                <a:ea typeface="Roboto Light" charset="0"/>
                <a:cs typeface="Roboto Light" charset="0"/>
              </a:rPr>
              <a:t>Érkezés, tájékoztatás, előzetes regisztráció</a:t>
            </a:r>
            <a:endParaRPr lang="en-US" sz="3600" spc="200" dirty="0">
              <a:solidFill>
                <a:schemeClr val="bg1"/>
              </a:solidFill>
              <a:latin typeface="Roboto Light" charset="0"/>
              <a:ea typeface="Roboto Light" charset="0"/>
              <a:cs typeface="Roboto Light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3555" y="4411735"/>
            <a:ext cx="1901081" cy="3528132"/>
          </a:xfrm>
        </p:spPr>
        <p:txBody>
          <a:bodyPr anchor="t"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hu-HU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Nyelvválasztás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hu-HU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18+ nyilatkozat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hu-HU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Játékosvédelmi tájékoztató</a:t>
            </a:r>
            <a:endParaRPr lang="en-US" sz="1000" spc="100" dirty="0">
              <a:solidFill>
                <a:schemeClr val="bg1">
                  <a:lumMod val="7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3309029" y="4422927"/>
            <a:ext cx="2067933" cy="3528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hu-HU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Hozzáférés az oldal tartalmaihoz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hu-HU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Előzetes regisztráció lehetősége</a:t>
            </a:r>
            <a:endParaRPr lang="en-US" sz="1000" spc="100" dirty="0">
              <a:solidFill>
                <a:schemeClr val="accent6"/>
              </a:solidFill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5885164" y="4421289"/>
            <a:ext cx="2189584" cy="3528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hu-HU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Email</a:t>
            </a:r>
            <a:r>
              <a:rPr lang="en-US" sz="1000" spc="1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cím</a:t>
            </a:r>
            <a:r>
              <a:rPr lang="hu-HU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, j</a:t>
            </a:r>
            <a:r>
              <a:rPr lang="en-US" sz="1000" spc="1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elsz</a:t>
            </a:r>
            <a:r>
              <a:rPr lang="hu-HU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ó, felhasználónév, születési dátum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hu-HU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R</a:t>
            </a:r>
            <a:r>
              <a:rPr lang="en-US" sz="1000" spc="1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észvételi</a:t>
            </a:r>
            <a:r>
              <a:rPr lang="hu-HU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- és Adatvédelmi</a:t>
            </a:r>
            <a:r>
              <a:rPr lang="en-US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000" spc="1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szabályza</a:t>
            </a:r>
            <a:r>
              <a:rPr lang="hu-HU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t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hu-HU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Adatszolgáltatás és játék saját néven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hu-HU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Kiemelt </a:t>
            </a:r>
            <a:r>
              <a:rPr lang="en-US" sz="1000" spc="1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közszereplői</a:t>
            </a:r>
            <a:r>
              <a:rPr lang="en-US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000" spc="1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státusz</a:t>
            </a:r>
            <a:endParaRPr lang="hu-HU" sz="1000" spc="100" dirty="0">
              <a:solidFill>
                <a:schemeClr val="bg1">
                  <a:lumMod val="7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hu-HU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Hírlevél</a:t>
            </a:r>
            <a:endParaRPr lang="en-US" sz="1000" spc="100" dirty="0">
              <a:solidFill>
                <a:schemeClr val="bg1">
                  <a:lumMod val="7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8487618" y="4421289"/>
            <a:ext cx="2314301" cy="3528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hu-HU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Emailcím visszaigazolás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hu-HU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Belépési lehetőség saját játékosszámlára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hu-HU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Beállítások játékosi profilra, korlátozásokra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hu-HU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Ingyenes próbajátékban való részvétel</a:t>
            </a:r>
            <a:endParaRPr lang="en-US" sz="1000" spc="100" dirty="0">
              <a:solidFill>
                <a:schemeClr val="bg1">
                  <a:lumMod val="7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17" name="Right Arrow 16"/>
          <p:cNvSpPr/>
          <p:nvPr/>
        </p:nvSpPr>
        <p:spPr>
          <a:xfrm>
            <a:off x="2864497" y="3507532"/>
            <a:ext cx="391886" cy="261257"/>
          </a:xfrm>
          <a:prstGeom prst="rightArrow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ight Arrow 29"/>
          <p:cNvSpPr/>
          <p:nvPr/>
        </p:nvSpPr>
        <p:spPr>
          <a:xfrm>
            <a:off x="5451607" y="3507532"/>
            <a:ext cx="391886" cy="261257"/>
          </a:xfrm>
          <a:prstGeom prst="rightArrow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ight Arrow 30"/>
          <p:cNvSpPr/>
          <p:nvPr/>
        </p:nvSpPr>
        <p:spPr>
          <a:xfrm>
            <a:off x="8116420" y="3507532"/>
            <a:ext cx="391886" cy="261257"/>
          </a:xfrm>
          <a:prstGeom prst="rightArrow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1233904" y="3191069"/>
            <a:ext cx="903737" cy="903737"/>
          </a:xfrm>
          <a:prstGeom prst="ellipse">
            <a:avLst/>
          </a:prstGeom>
          <a:solidFill>
            <a:schemeClr val="accent1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3880996" y="3186291"/>
            <a:ext cx="903737" cy="903737"/>
          </a:xfrm>
          <a:prstGeom prst="ellipse">
            <a:avLst/>
          </a:prstGeom>
          <a:solidFill>
            <a:schemeClr val="accent6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6528088" y="3186290"/>
            <a:ext cx="903737" cy="903737"/>
          </a:xfrm>
          <a:prstGeom prst="ellipse">
            <a:avLst/>
          </a:prstGeom>
          <a:solidFill>
            <a:schemeClr val="accent1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9192901" y="3186289"/>
            <a:ext cx="903737" cy="903737"/>
          </a:xfrm>
          <a:prstGeom prst="ellipse">
            <a:avLst/>
          </a:prstGeom>
          <a:solidFill>
            <a:schemeClr val="accent6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8312" y="3429837"/>
            <a:ext cx="428239" cy="428239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4697" y="3415698"/>
            <a:ext cx="428239" cy="428239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0988" y="3409951"/>
            <a:ext cx="448125" cy="448125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0705" y="3405754"/>
            <a:ext cx="448125" cy="4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257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7" grpId="0"/>
      <p:bldP spid="28" grpId="0"/>
      <p:bldP spid="29" grpId="0"/>
      <p:bldP spid="17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539017"/>
            <a:ext cx="10515600" cy="1325563"/>
          </a:xfrm>
        </p:spPr>
        <p:txBody>
          <a:bodyPr>
            <a:normAutofit/>
          </a:bodyPr>
          <a:lstStyle/>
          <a:p>
            <a:r>
              <a:rPr lang="hu-HU" sz="3600" spc="200" dirty="0">
                <a:solidFill>
                  <a:schemeClr val="bg1"/>
                </a:solidFill>
                <a:latin typeface="Roboto Light" charset="0"/>
                <a:ea typeface="Roboto Light" charset="0"/>
                <a:cs typeface="Roboto Light" charset="0"/>
              </a:rPr>
              <a:t>Regisztráció véglegesítése és azonosítás</a:t>
            </a:r>
            <a:endParaRPr lang="en-US" sz="3600" spc="200" dirty="0">
              <a:solidFill>
                <a:schemeClr val="bg1"/>
              </a:solidFill>
              <a:latin typeface="Roboto Light" charset="0"/>
              <a:ea typeface="Roboto Light" charset="0"/>
              <a:cs typeface="Roboto Light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5758" y="4421289"/>
            <a:ext cx="2132604" cy="3528132"/>
          </a:xfrm>
        </p:spPr>
        <p:txBody>
          <a:bodyPr anchor="t"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hu-HU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V</a:t>
            </a:r>
            <a:r>
              <a:rPr lang="en-US" sz="1000" spc="1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ezeté</a:t>
            </a:r>
            <a:r>
              <a:rPr lang="hu-HU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k</a:t>
            </a:r>
            <a:r>
              <a:rPr lang="en-US" sz="1000" spc="1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név</a:t>
            </a:r>
            <a:r>
              <a:rPr lang="en-US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, </a:t>
            </a:r>
            <a:r>
              <a:rPr lang="hu-HU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k</a:t>
            </a:r>
            <a:r>
              <a:rPr lang="en-US" sz="1000" spc="1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eresztnév</a:t>
            </a:r>
            <a:r>
              <a:rPr lang="en-US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, </a:t>
            </a:r>
            <a:r>
              <a:rPr lang="hu-HU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s</a:t>
            </a:r>
            <a:r>
              <a:rPr lang="en-US" sz="1000" spc="1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zül</a:t>
            </a:r>
            <a:r>
              <a:rPr lang="hu-HU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e</a:t>
            </a:r>
            <a:r>
              <a:rPr lang="en-US" sz="1000" spc="1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tési</a:t>
            </a:r>
            <a:r>
              <a:rPr lang="en-US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 né</a:t>
            </a:r>
            <a:r>
              <a:rPr lang="hu-HU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v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hu-HU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S</a:t>
            </a:r>
            <a:r>
              <a:rPr lang="en-US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z</a:t>
            </a:r>
            <a:r>
              <a:rPr lang="hu-HU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ü</a:t>
            </a:r>
            <a:r>
              <a:rPr lang="en-US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let</a:t>
            </a:r>
            <a:r>
              <a:rPr lang="hu-HU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é</a:t>
            </a:r>
            <a:r>
              <a:rPr lang="en-US" sz="1000" spc="1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si</a:t>
            </a:r>
            <a:r>
              <a:rPr lang="en-US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000" spc="1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hely</a:t>
            </a:r>
            <a:r>
              <a:rPr lang="en-US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, </a:t>
            </a:r>
            <a:r>
              <a:rPr lang="hu-HU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a</a:t>
            </a:r>
            <a:r>
              <a:rPr lang="en-US" sz="1000" spc="1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nyja</a:t>
            </a:r>
            <a:r>
              <a:rPr lang="en-US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 neve</a:t>
            </a:r>
            <a:r>
              <a:rPr lang="hu-HU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, állampolgárság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hu-HU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Magyaroknak: </a:t>
            </a:r>
            <a:r>
              <a:rPr lang="en-US" sz="1000" spc="1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lakcím</a:t>
            </a:r>
            <a:r>
              <a:rPr lang="hu-HU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, külföldieknek: tartózkodási hely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hu-HU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Opcionális: mobilszám</a:t>
            </a:r>
            <a:r>
              <a:rPr lang="en-US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 </a:t>
            </a: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3509067" y="4421289"/>
            <a:ext cx="2618112" cy="3528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/>
              <a:buNone/>
            </a:pPr>
            <a:r>
              <a:rPr lang="hu-HU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Két azonosítási opció</a:t>
            </a:r>
          </a:p>
          <a:p>
            <a:pPr marL="0" indent="0" algn="ctr">
              <a:lnSpc>
                <a:spcPct val="100000"/>
              </a:lnSpc>
              <a:buFont typeface="Arial"/>
              <a:buNone/>
            </a:pPr>
            <a:r>
              <a:rPr lang="hu-HU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S</a:t>
            </a:r>
            <a:r>
              <a:rPr lang="en-US" sz="1000" spc="1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zemélyazonosságot</a:t>
            </a:r>
            <a:r>
              <a:rPr lang="en-US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000" spc="1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igazoló</a:t>
            </a:r>
            <a:r>
              <a:rPr lang="en-US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000" spc="1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dokumentum</a:t>
            </a:r>
            <a:r>
              <a:rPr lang="en-US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 (</a:t>
            </a:r>
            <a:r>
              <a:rPr lang="en-US" sz="1000" spc="1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szem.ig</a:t>
            </a:r>
            <a:r>
              <a:rPr lang="en-US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., </a:t>
            </a:r>
            <a:r>
              <a:rPr lang="en-US" sz="1000" spc="1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útlevél</a:t>
            </a:r>
            <a:r>
              <a:rPr lang="en-US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, </a:t>
            </a:r>
            <a:r>
              <a:rPr lang="en-US" sz="1000" spc="1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vezetői</a:t>
            </a:r>
            <a:r>
              <a:rPr lang="en-US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000" spc="1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engedély</a:t>
            </a:r>
            <a:r>
              <a:rPr lang="en-US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000" spc="1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és</a:t>
            </a:r>
            <a:r>
              <a:rPr lang="en-US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000" spc="1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lakcímkártya</a:t>
            </a:r>
            <a:r>
              <a:rPr lang="en-US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)</a:t>
            </a:r>
            <a:endParaRPr lang="hu-HU" sz="1000" spc="100" dirty="0">
              <a:solidFill>
                <a:schemeClr val="bg1">
                  <a:lumMod val="7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  <a:p>
            <a:pPr marL="0" indent="0" algn="ctr">
              <a:lnSpc>
                <a:spcPct val="100000"/>
              </a:lnSpc>
              <a:buFont typeface="Arial"/>
              <a:buNone/>
            </a:pPr>
            <a:r>
              <a:rPr lang="en-US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LVC </a:t>
            </a:r>
            <a:r>
              <a:rPr lang="en-US" sz="1000" spc="1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tagsági</a:t>
            </a:r>
            <a:r>
              <a:rPr lang="en-US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en-US" sz="1000" spc="1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kárty</a:t>
            </a:r>
            <a:r>
              <a:rPr lang="hu-HU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a</a:t>
            </a: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6364793" y="4421289"/>
            <a:ext cx="2189584" cy="3528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/>
              <a:buNone/>
            </a:pPr>
            <a:r>
              <a:rPr lang="hu-HU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Dokumentum alapú azonosítás esetén dokumentumok feltöltése vagy képkészítés</a:t>
            </a:r>
          </a:p>
          <a:p>
            <a:pPr marL="0" indent="0" algn="ctr">
              <a:lnSpc>
                <a:spcPct val="100000"/>
              </a:lnSpc>
              <a:buFont typeface="Arial"/>
              <a:buNone/>
            </a:pPr>
            <a:r>
              <a:rPr lang="hu-HU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Feltöltés: saját kép, </a:t>
            </a:r>
            <a:r>
              <a:rPr lang="hu-HU" sz="1000" spc="1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max</a:t>
            </a:r>
            <a:r>
              <a:rPr lang="hu-HU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. 2MB, olvasható, teljes, formátum: .</a:t>
            </a:r>
            <a:r>
              <a:rPr lang="hu-HU" sz="1000" spc="1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jpg</a:t>
            </a:r>
            <a:r>
              <a:rPr lang="hu-HU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 . </a:t>
            </a:r>
            <a:r>
              <a:rPr lang="hu-HU" sz="1000" spc="1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png</a:t>
            </a:r>
            <a:r>
              <a:rPr lang="hu-HU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. .</a:t>
            </a:r>
            <a:r>
              <a:rPr lang="hu-HU" sz="1000" spc="1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pdf</a:t>
            </a:r>
            <a:endParaRPr lang="hu-HU" sz="1000" spc="100" dirty="0">
              <a:solidFill>
                <a:schemeClr val="bg1">
                  <a:lumMod val="7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  <a:p>
            <a:pPr marL="0" indent="0" algn="ctr">
              <a:lnSpc>
                <a:spcPct val="100000"/>
              </a:lnSpc>
              <a:buFont typeface="Arial"/>
              <a:buNone/>
            </a:pPr>
            <a:r>
              <a:rPr lang="hu-HU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Képkészítés: webkamera, </a:t>
            </a:r>
            <a:r>
              <a:rPr lang="hu-HU" sz="1000" spc="100" dirty="0" err="1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max</a:t>
            </a:r>
            <a:r>
              <a:rPr lang="hu-HU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. 2MB, olvasható, teljes</a:t>
            </a: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8638815" y="4421289"/>
            <a:ext cx="2962586" cy="3528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/>
              <a:buNone/>
            </a:pPr>
            <a:r>
              <a:rPr lang="hu-HU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Automatikus: lejárat</a:t>
            </a:r>
          </a:p>
          <a:p>
            <a:pPr marL="0" indent="0" algn="ctr">
              <a:lnSpc>
                <a:spcPct val="100000"/>
              </a:lnSpc>
              <a:buFont typeface="Arial"/>
              <a:buNone/>
            </a:pPr>
            <a:r>
              <a:rPr lang="hu-HU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Ügyfélszolgálat: Adatok összevetése, okmányszerű javítása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hu-HU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Automatikus minden bejelentkezésnél : SZF tiltólista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hu-HU" sz="1000" spc="100" dirty="0">
                <a:solidFill>
                  <a:schemeClr val="bg1">
                    <a:lumMod val="75000"/>
                  </a:schemeClr>
                </a:solidFill>
                <a:latin typeface="Roboto" charset="0"/>
                <a:ea typeface="Roboto" charset="0"/>
                <a:cs typeface="Roboto" charset="0"/>
              </a:rPr>
              <a:t>Automatikus minden bejelentkezésnél: ENSZ, EU lista</a:t>
            </a:r>
          </a:p>
        </p:txBody>
      </p:sp>
      <p:sp>
        <p:nvSpPr>
          <p:cNvPr id="17" name="Right Arrow 16"/>
          <p:cNvSpPr/>
          <p:nvPr/>
        </p:nvSpPr>
        <p:spPr>
          <a:xfrm>
            <a:off x="3344126" y="3507532"/>
            <a:ext cx="391886" cy="261257"/>
          </a:xfrm>
          <a:prstGeom prst="rightArrow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ight Arrow 29"/>
          <p:cNvSpPr/>
          <p:nvPr/>
        </p:nvSpPr>
        <p:spPr>
          <a:xfrm>
            <a:off x="5931236" y="3507532"/>
            <a:ext cx="391886" cy="261257"/>
          </a:xfrm>
          <a:prstGeom prst="rightArrow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ight Arrow 30"/>
          <p:cNvSpPr/>
          <p:nvPr/>
        </p:nvSpPr>
        <p:spPr>
          <a:xfrm>
            <a:off x="8596049" y="3507532"/>
            <a:ext cx="391886" cy="261257"/>
          </a:xfrm>
          <a:prstGeom prst="rightArrow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1713533" y="3191069"/>
            <a:ext cx="903737" cy="903737"/>
          </a:xfrm>
          <a:prstGeom prst="ellipse">
            <a:avLst/>
          </a:prstGeom>
          <a:solidFill>
            <a:schemeClr val="accent1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4360625" y="3186291"/>
            <a:ext cx="903737" cy="903737"/>
          </a:xfrm>
          <a:prstGeom prst="ellipse">
            <a:avLst/>
          </a:prstGeom>
          <a:solidFill>
            <a:srgbClr val="D6A90B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7007717" y="3186290"/>
            <a:ext cx="903737" cy="903737"/>
          </a:xfrm>
          <a:prstGeom prst="ellipse">
            <a:avLst/>
          </a:prstGeom>
          <a:solidFill>
            <a:schemeClr val="accent1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9672530" y="3186289"/>
            <a:ext cx="903737" cy="903737"/>
          </a:xfrm>
          <a:prstGeom prst="ellipse">
            <a:avLst/>
          </a:prstGeom>
          <a:solidFill>
            <a:schemeClr val="accent6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7941" y="3429837"/>
            <a:ext cx="428239" cy="428239"/>
          </a:xfrm>
          <a:prstGeom prst="rect">
            <a:avLst/>
          </a:prstGeom>
        </p:spPr>
      </p:pic>
      <p:sp>
        <p:nvSpPr>
          <p:cNvPr id="19" name="Right Arrow 18"/>
          <p:cNvSpPr/>
          <p:nvPr/>
        </p:nvSpPr>
        <p:spPr>
          <a:xfrm>
            <a:off x="697034" y="3512308"/>
            <a:ext cx="391886" cy="261257"/>
          </a:xfrm>
          <a:prstGeom prst="rightArrow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354996" y="3458270"/>
            <a:ext cx="914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ID / LVC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1233" y="3424066"/>
            <a:ext cx="416704" cy="41670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6542" y="3352319"/>
            <a:ext cx="527132" cy="527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205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7" grpId="0"/>
      <p:bldP spid="28" grpId="0"/>
      <p:bldP spid="29" grpId="0"/>
      <p:bldP spid="17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19" grpId="0" animBg="1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486" y="276233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spc="300" dirty="0">
                <a:solidFill>
                  <a:srgbClr val="D6A90B"/>
                </a:solidFill>
                <a:latin typeface="Roboto Light" charset="0"/>
                <a:ea typeface="Roboto Light" charset="0"/>
                <a:cs typeface="Roboto Light" charset="0"/>
              </a:rPr>
              <a:t>JÁTÉKOSVÉDELEM</a:t>
            </a:r>
          </a:p>
        </p:txBody>
      </p:sp>
    </p:spTree>
    <p:extLst>
      <p:ext uri="{BB962C8B-B14F-4D97-AF65-F5344CB8AC3E}">
        <p14:creationId xmlns:p14="http://schemas.microsoft.com/office/powerpoint/2010/main" val="3064134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1643</TotalTime>
  <Words>609</Words>
  <Application>Microsoft Macintosh PowerPoint</Application>
  <PresentationFormat>Widescreen</PresentationFormat>
  <Paragraphs>133</Paragraphs>
  <Slides>25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Calibri</vt:lpstr>
      <vt:lpstr>Calibri Light</vt:lpstr>
      <vt:lpstr>Roboto</vt:lpstr>
      <vt:lpstr>Roboto Light</vt:lpstr>
      <vt:lpstr>Arial</vt:lpstr>
      <vt:lpstr>Office Theme</vt:lpstr>
      <vt:lpstr>PowerPoint Presentation</vt:lpstr>
      <vt:lpstr>ONLINE KASZINÓ MŰKÖDÉSE</vt:lpstr>
      <vt:lpstr>Front end</vt:lpstr>
      <vt:lpstr>Platform</vt:lpstr>
      <vt:lpstr>PowerPoint Presentation</vt:lpstr>
      <vt:lpstr>REGISZTRÁCIÓ ÉS AZONOSÍTÁS</vt:lpstr>
      <vt:lpstr>Érkezés, tájékoztatás, előzetes regisztráció</vt:lpstr>
      <vt:lpstr>Regisztráció véglegesítése és azonosítás</vt:lpstr>
      <vt:lpstr>JÁTÉKOSVÉDELEM</vt:lpstr>
      <vt:lpstr>Játékosvédelmi elemek</vt:lpstr>
      <vt:lpstr>PowerPoint Presentation</vt:lpstr>
      <vt:lpstr>BEFIZETÉS ÉS KIFIZETÉS</vt:lpstr>
      <vt:lpstr>PowerPoint Presentation</vt:lpstr>
      <vt:lpstr>JÁTÉKOK</vt:lpstr>
      <vt:lpstr>Játékok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ÜGYFÉLSZOLGÁLAT</vt:lpstr>
      <vt:lpstr>Live Chat</vt:lpstr>
      <vt:lpstr>PowerPoint Presentation</vt:lpstr>
      <vt:lpstr>Köszönjük a figyelmet!</vt:lpstr>
    </vt:vector>
  </TitlesOfParts>
  <Company/>
  <LinksUpToDate>false</LinksUpToDate>
  <SharedDoc>false</SharedDoc>
  <HyperlinksChanged>false</HyperlinksChanged>
  <AppVersion>15.0028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Róbert Sági</dc:creator>
  <cp:lastModifiedBy>Róbert Sági</cp:lastModifiedBy>
  <cp:revision>351</cp:revision>
  <dcterms:created xsi:type="dcterms:W3CDTF">2016-11-23T08:34:11Z</dcterms:created>
  <dcterms:modified xsi:type="dcterms:W3CDTF">2018-11-30T07:49:28Z</dcterms:modified>
</cp:coreProperties>
</file>